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35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46" r:id="rId55"/>
    <p:sldId id="347" r:id="rId56"/>
    <p:sldId id="348" r:id="rId57"/>
    <p:sldId id="349" r:id="rId58"/>
    <p:sldId id="330" r:id="rId59"/>
    <p:sldId id="35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 initials="H" lastIdx="1" clrIdx="0">
    <p:extLst>
      <p:ext uri="{19B8F6BF-5375-455C-9EA6-DF929625EA0E}">
        <p15:presenceInfo xmlns:p15="http://schemas.microsoft.com/office/powerpoint/2012/main" userId="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87492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2A087A-C325-41C6-8D76-8A8E41E76CD3}"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51398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1258377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2085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1819225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1217360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2809022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1939821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280678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63460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327772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2A087A-C325-41C6-8D76-8A8E41E76CD3}"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2421580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A087A-C325-41C6-8D76-8A8E41E76CD3}" type="datetimeFigureOut">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112651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69466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251127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2A087A-C325-41C6-8D76-8A8E41E76CD3}" type="datetimeFigureOut">
              <a:rPr lang="en-US" smtClean="0"/>
              <a:t>6/6/2023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317105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2A087A-C325-41C6-8D76-8A8E41E76CD3}"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CE522-C538-4FF4-8262-D6D6DF2197C6}" type="slidenum">
              <a:rPr lang="en-US" smtClean="0"/>
              <a:t>‹#›</a:t>
            </a:fld>
            <a:endParaRPr lang="en-US"/>
          </a:p>
        </p:txBody>
      </p:sp>
    </p:spTree>
    <p:extLst>
      <p:ext uri="{BB962C8B-B14F-4D97-AF65-F5344CB8AC3E}">
        <p14:creationId xmlns:p14="http://schemas.microsoft.com/office/powerpoint/2010/main" val="248342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2A087A-C325-41C6-8D76-8A8E41E76CD3}" type="datetimeFigureOut">
              <a:rPr lang="en-US" smtClean="0"/>
              <a:t>6/6/2023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3CE522-C538-4FF4-8262-D6D6DF2197C6}" type="slidenum">
              <a:rPr lang="en-US" smtClean="0"/>
              <a:t>‹#›</a:t>
            </a:fld>
            <a:endParaRPr lang="en-US"/>
          </a:p>
        </p:txBody>
      </p:sp>
    </p:spTree>
    <p:extLst>
      <p:ext uri="{BB962C8B-B14F-4D97-AF65-F5344CB8AC3E}">
        <p14:creationId xmlns:p14="http://schemas.microsoft.com/office/powerpoint/2010/main" val="108425320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6A70-0C67-473A-B94F-CA605089A237}"/>
              </a:ext>
            </a:extLst>
          </p:cNvPr>
          <p:cNvSpPr>
            <a:spLocks noGrp="1"/>
          </p:cNvSpPr>
          <p:nvPr>
            <p:ph type="ctrTitle"/>
          </p:nvPr>
        </p:nvSpPr>
        <p:spPr>
          <a:xfrm>
            <a:off x="1154955" y="1800665"/>
            <a:ext cx="8825658" cy="2110154"/>
          </a:xfrm>
        </p:spPr>
        <p:txBody>
          <a:bodyPr>
            <a:normAutofit fontScale="90000"/>
          </a:bodyPr>
          <a:lstStyle/>
          <a:p>
            <a:r>
              <a:rPr lang="en-US" sz="6600" dirty="0"/>
              <a:t>Book Recommendation System </a:t>
            </a:r>
          </a:p>
        </p:txBody>
      </p:sp>
    </p:spTree>
    <p:extLst>
      <p:ext uri="{BB962C8B-B14F-4D97-AF65-F5344CB8AC3E}">
        <p14:creationId xmlns:p14="http://schemas.microsoft.com/office/powerpoint/2010/main" val="1574691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85CD-9079-446A-9923-239870F66C0B}"/>
              </a:ext>
            </a:extLst>
          </p:cNvPr>
          <p:cNvSpPr>
            <a:spLocks noGrp="1"/>
          </p:cNvSpPr>
          <p:nvPr>
            <p:ph type="title"/>
          </p:nvPr>
        </p:nvSpPr>
        <p:spPr/>
        <p:txBody>
          <a:bodyPr/>
          <a:lstStyle/>
          <a:p>
            <a:r>
              <a:rPr lang="en-US" dirty="0"/>
              <a:t>Data Visualization of Users </a:t>
            </a:r>
          </a:p>
        </p:txBody>
      </p:sp>
      <p:sp>
        <p:nvSpPr>
          <p:cNvPr id="3" name="Content Placeholder 2">
            <a:extLst>
              <a:ext uri="{FF2B5EF4-FFF2-40B4-BE49-F238E27FC236}">
                <a16:creationId xmlns:a16="http://schemas.microsoft.com/office/drawing/2014/main" id="{FD20D8C6-2062-4947-8D2E-ED7767430E71}"/>
              </a:ext>
            </a:extLst>
          </p:cNvPr>
          <p:cNvSpPr>
            <a:spLocks noGrp="1"/>
          </p:cNvSpPr>
          <p:nvPr>
            <p:ph idx="1"/>
          </p:nvPr>
        </p:nvSpPr>
        <p:spPr>
          <a:xfrm>
            <a:off x="9383152" y="1491176"/>
            <a:ext cx="2672860" cy="4757224"/>
          </a:xfrm>
        </p:spPr>
        <p:txBody>
          <a:bodyPr/>
          <a:lstStyle/>
          <a:p>
            <a:r>
              <a:rPr lang="en-US" dirty="0"/>
              <a:t>This graph displays the top five countries and their percentages  </a:t>
            </a:r>
          </a:p>
        </p:txBody>
      </p:sp>
      <p:pic>
        <p:nvPicPr>
          <p:cNvPr id="4" name="Picture 3" descr="C:\Users\HI\AppData\Local\Microsoft\Windows\INetCache\Content.MSO\7B4ECC49.tmp">
            <a:extLst>
              <a:ext uri="{FF2B5EF4-FFF2-40B4-BE49-F238E27FC236}">
                <a16:creationId xmlns:a16="http://schemas.microsoft.com/office/drawing/2014/main" id="{37B71567-8DFB-4653-BE8D-5BBB6F3571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1491175"/>
            <a:ext cx="8421689" cy="4195481"/>
          </a:xfrm>
          <a:prstGeom prst="rect">
            <a:avLst/>
          </a:prstGeom>
          <a:noFill/>
          <a:ln>
            <a:noFill/>
          </a:ln>
        </p:spPr>
      </p:pic>
    </p:spTree>
    <p:extLst>
      <p:ext uri="{BB962C8B-B14F-4D97-AF65-F5344CB8AC3E}">
        <p14:creationId xmlns:p14="http://schemas.microsoft.com/office/powerpoint/2010/main" val="3287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8AC0D-BE38-4537-898F-75B019A528A3}"/>
              </a:ext>
            </a:extLst>
          </p:cNvPr>
          <p:cNvSpPr>
            <a:spLocks noGrp="1"/>
          </p:cNvSpPr>
          <p:nvPr>
            <p:ph idx="1"/>
          </p:nvPr>
        </p:nvSpPr>
        <p:spPr>
          <a:xfrm>
            <a:off x="9664505" y="1280160"/>
            <a:ext cx="2391507" cy="4968239"/>
          </a:xfrm>
        </p:spPr>
        <p:txBody>
          <a:bodyPr/>
          <a:lstStyle/>
          <a:p>
            <a:r>
              <a:rPr lang="en-US" dirty="0"/>
              <a:t>This graph shows </a:t>
            </a:r>
            <a:r>
              <a:rPr lang="en-US" dirty="0" err="1"/>
              <a:t>california’s</a:t>
            </a:r>
            <a:r>
              <a:rPr lang="en-US" dirty="0"/>
              <a:t> best-selling book and the top five American cities  </a:t>
            </a:r>
          </a:p>
        </p:txBody>
      </p:sp>
      <p:pic>
        <p:nvPicPr>
          <p:cNvPr id="5" name="Picture 4" descr="C:\Users\HI\AppData\Local\Microsoft\Windows\INetCache\Content.MSO\F7807E3F.tmp">
            <a:extLst>
              <a:ext uri="{FF2B5EF4-FFF2-40B4-BE49-F238E27FC236}">
                <a16:creationId xmlns:a16="http://schemas.microsoft.com/office/drawing/2014/main" id="{439D8679-1B98-40F0-81C4-BBA1E714F8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4247" y="858129"/>
            <a:ext cx="8779242" cy="4529797"/>
          </a:xfrm>
          <a:prstGeom prst="rect">
            <a:avLst/>
          </a:prstGeom>
          <a:noFill/>
          <a:ln>
            <a:noFill/>
          </a:ln>
        </p:spPr>
      </p:pic>
    </p:spTree>
    <p:extLst>
      <p:ext uri="{BB962C8B-B14F-4D97-AF65-F5344CB8AC3E}">
        <p14:creationId xmlns:p14="http://schemas.microsoft.com/office/powerpoint/2010/main" val="282737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46690-AAA4-4C33-BB0D-EAB45589C0CC}"/>
              </a:ext>
            </a:extLst>
          </p:cNvPr>
          <p:cNvSpPr>
            <a:spLocks noGrp="1"/>
          </p:cNvSpPr>
          <p:nvPr>
            <p:ph idx="1"/>
          </p:nvPr>
        </p:nvSpPr>
        <p:spPr>
          <a:xfrm>
            <a:off x="9791114" y="1392703"/>
            <a:ext cx="2180491" cy="4642338"/>
          </a:xfrm>
        </p:spPr>
        <p:txBody>
          <a:bodyPr/>
          <a:lstStyle/>
          <a:p>
            <a:r>
              <a:rPr lang="en-US" dirty="0"/>
              <a:t>This graph shows Ontario’s best-selling book and the top five Canadian Cities </a:t>
            </a:r>
          </a:p>
        </p:txBody>
      </p:sp>
      <p:pic>
        <p:nvPicPr>
          <p:cNvPr id="4" name="Picture 3" descr="C:\Users\HI\AppData\Local\Microsoft\Windows\INetCache\Content.MSO\D81361A5.tmp">
            <a:extLst>
              <a:ext uri="{FF2B5EF4-FFF2-40B4-BE49-F238E27FC236}">
                <a16:creationId xmlns:a16="http://schemas.microsoft.com/office/drawing/2014/main" id="{D6F4665E-6206-447E-9F2F-52B6AC2793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2382" y="829994"/>
            <a:ext cx="8737040" cy="4642338"/>
          </a:xfrm>
          <a:prstGeom prst="rect">
            <a:avLst/>
          </a:prstGeom>
          <a:noFill/>
          <a:ln>
            <a:noFill/>
          </a:ln>
        </p:spPr>
      </p:pic>
    </p:spTree>
    <p:extLst>
      <p:ext uri="{BB962C8B-B14F-4D97-AF65-F5344CB8AC3E}">
        <p14:creationId xmlns:p14="http://schemas.microsoft.com/office/powerpoint/2010/main" val="326913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78B84-004A-452C-9E78-201BDC435CA9}"/>
              </a:ext>
            </a:extLst>
          </p:cNvPr>
          <p:cNvSpPr>
            <a:spLocks noGrp="1"/>
          </p:cNvSpPr>
          <p:nvPr>
            <p:ph idx="1"/>
          </p:nvPr>
        </p:nvSpPr>
        <p:spPr>
          <a:xfrm>
            <a:off x="9678572" y="1533379"/>
            <a:ext cx="2349305" cy="4614204"/>
          </a:xfrm>
        </p:spPr>
        <p:txBody>
          <a:bodyPr/>
          <a:lstStyle/>
          <a:p>
            <a:r>
              <a:rPr lang="en-US" dirty="0"/>
              <a:t>This graph shows England’s best-selling book and the top five United Kingdom Cities </a:t>
            </a:r>
          </a:p>
          <a:p>
            <a:pPr marL="0" indent="0">
              <a:buNone/>
            </a:pPr>
            <a:endParaRPr lang="en-US" dirty="0"/>
          </a:p>
        </p:txBody>
      </p:sp>
      <p:pic>
        <p:nvPicPr>
          <p:cNvPr id="4" name="Picture 3" descr="C:\Users\HI\AppData\Local\Microsoft\Windows\INetCache\Content.MSO\CB1427FB.tmp">
            <a:extLst>
              <a:ext uri="{FF2B5EF4-FFF2-40B4-BE49-F238E27FC236}">
                <a16:creationId xmlns:a16="http://schemas.microsoft.com/office/drawing/2014/main" id="{BF1D0357-8534-446D-B812-925F383755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2720" y="801858"/>
            <a:ext cx="8526024" cy="4754880"/>
          </a:xfrm>
          <a:prstGeom prst="rect">
            <a:avLst/>
          </a:prstGeom>
          <a:noFill/>
          <a:ln>
            <a:noFill/>
          </a:ln>
        </p:spPr>
      </p:pic>
    </p:spTree>
    <p:extLst>
      <p:ext uri="{BB962C8B-B14F-4D97-AF65-F5344CB8AC3E}">
        <p14:creationId xmlns:p14="http://schemas.microsoft.com/office/powerpoint/2010/main" val="296504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D4B9B-A186-4B5C-A928-FB97507E97CD}"/>
              </a:ext>
            </a:extLst>
          </p:cNvPr>
          <p:cNvSpPr>
            <a:spLocks noGrp="1"/>
          </p:cNvSpPr>
          <p:nvPr>
            <p:ph idx="1"/>
          </p:nvPr>
        </p:nvSpPr>
        <p:spPr>
          <a:xfrm>
            <a:off x="9636370" y="1364566"/>
            <a:ext cx="2419642" cy="4883834"/>
          </a:xfrm>
        </p:spPr>
        <p:txBody>
          <a:bodyPr/>
          <a:lstStyle/>
          <a:p>
            <a:r>
              <a:rPr lang="en-US" dirty="0"/>
              <a:t>This graph shows </a:t>
            </a:r>
            <a:r>
              <a:rPr lang="en-US" dirty="0" err="1"/>
              <a:t>Nordrhein</a:t>
            </a:r>
            <a:r>
              <a:rPr lang="en-US" dirty="0"/>
              <a:t> Westfalen’s best-selling book and the top five German Cities </a:t>
            </a:r>
          </a:p>
        </p:txBody>
      </p:sp>
      <p:pic>
        <p:nvPicPr>
          <p:cNvPr id="4" name="Picture 3" descr="C:\Users\HI\AppData\Local\Microsoft\Windows\INetCache\Content.MSO\9AADFEC1.tmp">
            <a:extLst>
              <a:ext uri="{FF2B5EF4-FFF2-40B4-BE49-F238E27FC236}">
                <a16:creationId xmlns:a16="http://schemas.microsoft.com/office/drawing/2014/main" id="{3F53848F-2B14-40E7-A289-9ED0362090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6449" y="759654"/>
            <a:ext cx="8610431" cy="4883833"/>
          </a:xfrm>
          <a:prstGeom prst="rect">
            <a:avLst/>
          </a:prstGeom>
          <a:noFill/>
          <a:ln>
            <a:noFill/>
          </a:ln>
        </p:spPr>
      </p:pic>
    </p:spTree>
    <p:extLst>
      <p:ext uri="{BB962C8B-B14F-4D97-AF65-F5344CB8AC3E}">
        <p14:creationId xmlns:p14="http://schemas.microsoft.com/office/powerpoint/2010/main" val="12839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A1BDE-5F13-4566-BC55-579547BBBE24}"/>
              </a:ext>
            </a:extLst>
          </p:cNvPr>
          <p:cNvSpPr>
            <a:spLocks noGrp="1"/>
          </p:cNvSpPr>
          <p:nvPr>
            <p:ph idx="1"/>
          </p:nvPr>
        </p:nvSpPr>
        <p:spPr>
          <a:xfrm>
            <a:off x="9659753" y="1350499"/>
            <a:ext cx="2269650" cy="4670474"/>
          </a:xfrm>
        </p:spPr>
        <p:txBody>
          <a:bodyPr/>
          <a:lstStyle/>
          <a:p>
            <a:r>
              <a:rPr lang="en-US" dirty="0"/>
              <a:t>This graph shows Madrid’s best-selling book and the top five </a:t>
            </a:r>
            <a:r>
              <a:rPr lang="en-US" dirty="0" err="1"/>
              <a:t>Eupoean</a:t>
            </a:r>
            <a:r>
              <a:rPr lang="en-US" dirty="0"/>
              <a:t> Cities </a:t>
            </a:r>
          </a:p>
          <a:p>
            <a:endParaRPr lang="en-US" dirty="0"/>
          </a:p>
        </p:txBody>
      </p:sp>
      <p:pic>
        <p:nvPicPr>
          <p:cNvPr id="4" name="Picture 3" descr="C:\Users\HI\AppData\Local\Microsoft\Windows\INetCache\Content.MSO\B5BBEF77.tmp">
            <a:extLst>
              <a:ext uri="{FF2B5EF4-FFF2-40B4-BE49-F238E27FC236}">
                <a16:creationId xmlns:a16="http://schemas.microsoft.com/office/drawing/2014/main" id="{03EF76BF-E376-46B8-9293-D337C41334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178" y="914399"/>
            <a:ext cx="8596363" cy="4670474"/>
          </a:xfrm>
          <a:prstGeom prst="rect">
            <a:avLst/>
          </a:prstGeom>
          <a:noFill/>
          <a:ln>
            <a:noFill/>
          </a:ln>
        </p:spPr>
      </p:pic>
    </p:spTree>
    <p:extLst>
      <p:ext uri="{BB962C8B-B14F-4D97-AF65-F5344CB8AC3E}">
        <p14:creationId xmlns:p14="http://schemas.microsoft.com/office/powerpoint/2010/main" val="172494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F862-803E-4CDE-ACA4-CB8D80251C85}"/>
              </a:ext>
            </a:extLst>
          </p:cNvPr>
          <p:cNvSpPr>
            <a:spLocks noGrp="1"/>
          </p:cNvSpPr>
          <p:nvPr>
            <p:ph type="title"/>
          </p:nvPr>
        </p:nvSpPr>
        <p:spPr>
          <a:xfrm>
            <a:off x="646111" y="452718"/>
            <a:ext cx="9404723" cy="925916"/>
          </a:xfrm>
        </p:spPr>
        <p:txBody>
          <a:bodyPr/>
          <a:lstStyle/>
          <a:p>
            <a:r>
              <a:rPr lang="en-US" dirty="0"/>
              <a:t>Data Visualization of Rating</a:t>
            </a:r>
          </a:p>
        </p:txBody>
      </p:sp>
      <p:sp>
        <p:nvSpPr>
          <p:cNvPr id="3" name="Content Placeholder 2">
            <a:extLst>
              <a:ext uri="{FF2B5EF4-FFF2-40B4-BE49-F238E27FC236}">
                <a16:creationId xmlns:a16="http://schemas.microsoft.com/office/drawing/2014/main" id="{4E0ED1DE-D6B4-42A4-8957-1AAC58CD6CD5}"/>
              </a:ext>
            </a:extLst>
          </p:cNvPr>
          <p:cNvSpPr>
            <a:spLocks noGrp="1"/>
          </p:cNvSpPr>
          <p:nvPr>
            <p:ph idx="1"/>
          </p:nvPr>
        </p:nvSpPr>
        <p:spPr>
          <a:xfrm>
            <a:off x="9608234" y="1575584"/>
            <a:ext cx="2405575" cy="4672816"/>
          </a:xfrm>
        </p:spPr>
        <p:txBody>
          <a:bodyPr/>
          <a:lstStyle/>
          <a:p>
            <a:r>
              <a:rPr lang="en-US" dirty="0"/>
              <a:t>The graph displays the number of books per rating</a:t>
            </a:r>
          </a:p>
        </p:txBody>
      </p:sp>
      <p:pic>
        <p:nvPicPr>
          <p:cNvPr id="4" name="Picture 3" descr="C:\Users\HI\AppData\Local\Microsoft\Windows\INetCache\Content.MSO\96413F9D.tmp">
            <a:extLst>
              <a:ext uri="{FF2B5EF4-FFF2-40B4-BE49-F238E27FC236}">
                <a16:creationId xmlns:a16="http://schemas.microsoft.com/office/drawing/2014/main" id="{C21BF01B-B90B-4B17-A7C8-7CDF695F14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0" y="1575583"/>
            <a:ext cx="8540093" cy="4672816"/>
          </a:xfrm>
          <a:prstGeom prst="rect">
            <a:avLst/>
          </a:prstGeom>
          <a:noFill/>
          <a:ln>
            <a:noFill/>
          </a:ln>
        </p:spPr>
      </p:pic>
    </p:spTree>
    <p:extLst>
      <p:ext uri="{BB962C8B-B14F-4D97-AF65-F5344CB8AC3E}">
        <p14:creationId xmlns:p14="http://schemas.microsoft.com/office/powerpoint/2010/main" val="371983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3A1748-0FB3-4B41-815A-B9AAF0A16DDB}"/>
              </a:ext>
            </a:extLst>
          </p:cNvPr>
          <p:cNvSpPr>
            <a:spLocks noGrp="1"/>
          </p:cNvSpPr>
          <p:nvPr>
            <p:ph idx="1"/>
          </p:nvPr>
        </p:nvSpPr>
        <p:spPr>
          <a:xfrm>
            <a:off x="10050834" y="1463041"/>
            <a:ext cx="1920772" cy="4586067"/>
          </a:xfrm>
        </p:spPr>
        <p:txBody>
          <a:bodyPr/>
          <a:lstStyle/>
          <a:p>
            <a:r>
              <a:rPr lang="en-US" dirty="0"/>
              <a:t>The graph shows the top 10 Publishers together with their market share</a:t>
            </a:r>
          </a:p>
        </p:txBody>
      </p:sp>
      <p:pic>
        <p:nvPicPr>
          <p:cNvPr id="4" name="Picture 3" descr="C:\Users\HI\AppData\Local\Microsoft\Windows\INetCache\Content.MSO\A960D0B3.tmp">
            <a:extLst>
              <a:ext uri="{FF2B5EF4-FFF2-40B4-BE49-F238E27FC236}">
                <a16:creationId xmlns:a16="http://schemas.microsoft.com/office/drawing/2014/main" id="{B656ABC4-E0E6-4631-AF8C-95645B97FD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3907" y="872197"/>
            <a:ext cx="9299747" cy="4825219"/>
          </a:xfrm>
          <a:prstGeom prst="rect">
            <a:avLst/>
          </a:prstGeom>
          <a:noFill/>
          <a:ln>
            <a:noFill/>
          </a:ln>
        </p:spPr>
      </p:pic>
    </p:spTree>
    <p:extLst>
      <p:ext uri="{BB962C8B-B14F-4D97-AF65-F5344CB8AC3E}">
        <p14:creationId xmlns:p14="http://schemas.microsoft.com/office/powerpoint/2010/main" val="444399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219C1-18E0-4865-859F-51B298A5B02F}"/>
              </a:ext>
            </a:extLst>
          </p:cNvPr>
          <p:cNvSpPr>
            <a:spLocks noGrp="1"/>
          </p:cNvSpPr>
          <p:nvPr>
            <p:ph idx="1"/>
          </p:nvPr>
        </p:nvSpPr>
        <p:spPr>
          <a:xfrm>
            <a:off x="9917723" y="1322362"/>
            <a:ext cx="2110155" cy="4926037"/>
          </a:xfrm>
        </p:spPr>
        <p:txBody>
          <a:bodyPr/>
          <a:lstStyle/>
          <a:p>
            <a:r>
              <a:rPr lang="en-US" dirty="0"/>
              <a:t>The graph shows the top 5 Harlequin author and top 5 country by active user</a:t>
            </a:r>
          </a:p>
        </p:txBody>
      </p:sp>
      <p:pic>
        <p:nvPicPr>
          <p:cNvPr id="4" name="Picture 3" descr="C:\Users\HI\AppData\Local\Microsoft\Windows\INetCache\Content.MSO\582B8039.tmp">
            <a:extLst>
              <a:ext uri="{FF2B5EF4-FFF2-40B4-BE49-F238E27FC236}">
                <a16:creationId xmlns:a16="http://schemas.microsoft.com/office/drawing/2014/main" id="{E4BD5F98-F457-45AF-A25A-7707E2DD4C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773" y="914399"/>
            <a:ext cx="9116867" cy="4783015"/>
          </a:xfrm>
          <a:prstGeom prst="rect">
            <a:avLst/>
          </a:prstGeom>
          <a:noFill/>
          <a:ln>
            <a:noFill/>
          </a:ln>
        </p:spPr>
      </p:pic>
    </p:spTree>
    <p:extLst>
      <p:ext uri="{BB962C8B-B14F-4D97-AF65-F5344CB8AC3E}">
        <p14:creationId xmlns:p14="http://schemas.microsoft.com/office/powerpoint/2010/main" val="996633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F2755-93A4-4FF6-86EF-F4038980A987}"/>
              </a:ext>
            </a:extLst>
          </p:cNvPr>
          <p:cNvSpPr>
            <a:spLocks noGrp="1"/>
          </p:cNvSpPr>
          <p:nvPr>
            <p:ph idx="1"/>
          </p:nvPr>
        </p:nvSpPr>
        <p:spPr>
          <a:xfrm>
            <a:off x="9931791" y="1420837"/>
            <a:ext cx="1983544" cy="4827563"/>
          </a:xfrm>
        </p:spPr>
        <p:txBody>
          <a:bodyPr/>
          <a:lstStyle/>
          <a:p>
            <a:r>
              <a:rPr lang="en-US" dirty="0"/>
              <a:t>The graph shows the top 5 Silhouette author and top 5 country by active user</a:t>
            </a:r>
          </a:p>
          <a:p>
            <a:pPr marL="0" indent="0">
              <a:buNone/>
            </a:pPr>
            <a:endParaRPr lang="en-US" dirty="0"/>
          </a:p>
        </p:txBody>
      </p:sp>
      <p:pic>
        <p:nvPicPr>
          <p:cNvPr id="4" name="Picture 3" descr="C:\Users\HI\AppData\Local\Microsoft\Windows\INetCache\Content.MSO\25D87AF.tmp">
            <a:extLst>
              <a:ext uri="{FF2B5EF4-FFF2-40B4-BE49-F238E27FC236}">
                <a16:creationId xmlns:a16="http://schemas.microsoft.com/office/drawing/2014/main" id="{3D8E7DB2-64F5-41FE-8725-F4AFDC887B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9197" y="872197"/>
            <a:ext cx="8920902" cy="4827561"/>
          </a:xfrm>
          <a:prstGeom prst="rect">
            <a:avLst/>
          </a:prstGeom>
          <a:noFill/>
          <a:ln>
            <a:noFill/>
          </a:ln>
        </p:spPr>
      </p:pic>
    </p:spTree>
    <p:extLst>
      <p:ext uri="{BB962C8B-B14F-4D97-AF65-F5344CB8AC3E}">
        <p14:creationId xmlns:p14="http://schemas.microsoft.com/office/powerpoint/2010/main" val="179732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8283-8835-48DE-A444-3FA9FC6A88E7}"/>
              </a:ext>
            </a:extLst>
          </p:cNvPr>
          <p:cNvSpPr>
            <a:spLocks noGrp="1"/>
          </p:cNvSpPr>
          <p:nvPr>
            <p:ph type="title"/>
          </p:nvPr>
        </p:nvSpPr>
        <p:spPr>
          <a:xfrm>
            <a:off x="1103312" y="846613"/>
            <a:ext cx="9404723" cy="1400530"/>
          </a:xfrm>
        </p:spPr>
        <p:txBody>
          <a:bodyPr/>
          <a:lstStyle/>
          <a:p>
            <a:r>
              <a:rPr lang="en-US" dirty="0"/>
              <a:t>Mentor – </a:t>
            </a:r>
            <a:br>
              <a:rPr lang="en-US" dirty="0"/>
            </a:br>
            <a:r>
              <a:rPr lang="en-US" dirty="0"/>
              <a:t>Neha Gupta</a:t>
            </a:r>
          </a:p>
        </p:txBody>
      </p:sp>
      <p:sp>
        <p:nvSpPr>
          <p:cNvPr id="3" name="Content Placeholder 2">
            <a:extLst>
              <a:ext uri="{FF2B5EF4-FFF2-40B4-BE49-F238E27FC236}">
                <a16:creationId xmlns:a16="http://schemas.microsoft.com/office/drawing/2014/main" id="{07F89CB1-66F1-49C9-8E4B-A86A48367067}"/>
              </a:ext>
            </a:extLst>
          </p:cNvPr>
          <p:cNvSpPr>
            <a:spLocks noGrp="1"/>
          </p:cNvSpPr>
          <p:nvPr>
            <p:ph idx="1"/>
          </p:nvPr>
        </p:nvSpPr>
        <p:spPr>
          <a:xfrm>
            <a:off x="1103312" y="2662519"/>
            <a:ext cx="8946541" cy="4195481"/>
          </a:xfrm>
        </p:spPr>
        <p:txBody>
          <a:bodyPr/>
          <a:lstStyle/>
          <a:p>
            <a:pPr marL="0" indent="0">
              <a:buNone/>
            </a:pPr>
            <a:r>
              <a:rPr lang="en-US" dirty="0"/>
              <a:t>Team Members –</a:t>
            </a:r>
          </a:p>
          <a:p>
            <a:r>
              <a:rPr lang="en-US" dirty="0"/>
              <a:t>Kunal Mallick </a:t>
            </a:r>
          </a:p>
          <a:p>
            <a:r>
              <a:rPr lang="en-US" dirty="0"/>
              <a:t>Ajay </a:t>
            </a:r>
            <a:r>
              <a:rPr lang="en-US" dirty="0" err="1"/>
              <a:t>Anap</a:t>
            </a:r>
            <a:endParaRPr lang="en-US" dirty="0"/>
          </a:p>
          <a:p>
            <a:r>
              <a:rPr lang="en-US" dirty="0"/>
              <a:t>Parvati </a:t>
            </a:r>
            <a:r>
              <a:rPr lang="en-US" dirty="0" err="1"/>
              <a:t>Tambe</a:t>
            </a:r>
            <a:endParaRPr lang="en-US" dirty="0"/>
          </a:p>
          <a:p>
            <a:r>
              <a:rPr lang="en-US" dirty="0"/>
              <a:t>Harsh </a:t>
            </a:r>
            <a:r>
              <a:rPr lang="en-US" dirty="0" err="1"/>
              <a:t>Dalal</a:t>
            </a:r>
            <a:r>
              <a:rPr lang="en-US" dirty="0"/>
              <a:t> </a:t>
            </a:r>
          </a:p>
          <a:p>
            <a:r>
              <a:rPr lang="en-US" dirty="0"/>
              <a:t>Mohammed Saad Qureshi</a:t>
            </a:r>
          </a:p>
          <a:p>
            <a:r>
              <a:rPr lang="en-US" dirty="0"/>
              <a:t>Sandeep </a:t>
            </a:r>
            <a:r>
              <a:rPr lang="en-US" dirty="0" err="1"/>
              <a:t>Murud</a:t>
            </a:r>
            <a:endParaRPr lang="en-US" dirty="0"/>
          </a:p>
          <a:p>
            <a:r>
              <a:rPr lang="en-US" dirty="0"/>
              <a:t>Abhishek </a:t>
            </a:r>
            <a:r>
              <a:rPr lang="en-US" dirty="0" err="1"/>
              <a:t>Bhonde</a:t>
            </a:r>
            <a:endParaRPr lang="en-US" dirty="0"/>
          </a:p>
        </p:txBody>
      </p:sp>
    </p:spTree>
    <p:extLst>
      <p:ext uri="{BB962C8B-B14F-4D97-AF65-F5344CB8AC3E}">
        <p14:creationId xmlns:p14="http://schemas.microsoft.com/office/powerpoint/2010/main" val="248964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8810B-D7ED-41F3-821E-0448D9F64FD3}"/>
              </a:ext>
            </a:extLst>
          </p:cNvPr>
          <p:cNvSpPr>
            <a:spLocks noGrp="1"/>
          </p:cNvSpPr>
          <p:nvPr>
            <p:ph idx="1"/>
          </p:nvPr>
        </p:nvSpPr>
        <p:spPr>
          <a:xfrm>
            <a:off x="9509760" y="1364566"/>
            <a:ext cx="2546252" cy="4883834"/>
          </a:xfrm>
        </p:spPr>
        <p:txBody>
          <a:bodyPr/>
          <a:lstStyle/>
          <a:p>
            <a:r>
              <a:rPr lang="en-US" dirty="0"/>
              <a:t>The graph shows the top 5 Pocket author and top 5 country by active user</a:t>
            </a:r>
          </a:p>
          <a:p>
            <a:endParaRPr lang="en-US" dirty="0"/>
          </a:p>
        </p:txBody>
      </p:sp>
      <p:pic>
        <p:nvPicPr>
          <p:cNvPr id="4" name="Picture 3" descr="C:\Users\HI\AppData\Local\Microsoft\Windows\INetCache\Content.MSO\93E2DC95.tmp">
            <a:extLst>
              <a:ext uri="{FF2B5EF4-FFF2-40B4-BE49-F238E27FC236}">
                <a16:creationId xmlns:a16="http://schemas.microsoft.com/office/drawing/2014/main" id="{2066A1E5-0DDC-41AA-AD1E-B2F9F44B19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987083"/>
            <a:ext cx="8568227" cy="4883833"/>
          </a:xfrm>
          <a:prstGeom prst="rect">
            <a:avLst/>
          </a:prstGeom>
          <a:noFill/>
          <a:ln>
            <a:noFill/>
          </a:ln>
        </p:spPr>
      </p:pic>
    </p:spTree>
    <p:extLst>
      <p:ext uri="{BB962C8B-B14F-4D97-AF65-F5344CB8AC3E}">
        <p14:creationId xmlns:p14="http://schemas.microsoft.com/office/powerpoint/2010/main" val="60432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776D0-95A0-47BF-A23B-C9274076A604}"/>
              </a:ext>
            </a:extLst>
          </p:cNvPr>
          <p:cNvSpPr>
            <a:spLocks noGrp="1"/>
          </p:cNvSpPr>
          <p:nvPr>
            <p:ph idx="1"/>
          </p:nvPr>
        </p:nvSpPr>
        <p:spPr>
          <a:xfrm>
            <a:off x="9720776" y="1491176"/>
            <a:ext cx="2264898" cy="4757223"/>
          </a:xfrm>
        </p:spPr>
        <p:txBody>
          <a:bodyPr/>
          <a:lstStyle/>
          <a:p>
            <a:r>
              <a:rPr lang="en-US" dirty="0"/>
              <a:t>The graph shows the top 5 Ballantine author and top 5 country by active user</a:t>
            </a:r>
          </a:p>
          <a:p>
            <a:endParaRPr lang="en-US" dirty="0"/>
          </a:p>
        </p:txBody>
      </p:sp>
      <p:pic>
        <p:nvPicPr>
          <p:cNvPr id="4" name="Picture 3" descr="C:\Users\HI\AppData\Local\Microsoft\Windows\INetCache\Content.MSO\CBBA906B.tmp">
            <a:extLst>
              <a:ext uri="{FF2B5EF4-FFF2-40B4-BE49-F238E27FC236}">
                <a16:creationId xmlns:a16="http://schemas.microsoft.com/office/drawing/2014/main" id="{4A5C2D17-8CD1-4DE7-BFB5-08FC33657B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0517" y="859405"/>
            <a:ext cx="8722972" cy="5139190"/>
          </a:xfrm>
          <a:prstGeom prst="rect">
            <a:avLst/>
          </a:prstGeom>
          <a:noFill/>
          <a:ln>
            <a:noFill/>
          </a:ln>
        </p:spPr>
      </p:pic>
    </p:spTree>
    <p:extLst>
      <p:ext uri="{BB962C8B-B14F-4D97-AF65-F5344CB8AC3E}">
        <p14:creationId xmlns:p14="http://schemas.microsoft.com/office/powerpoint/2010/main" val="9996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5B413-DADB-4D8E-8B0A-B7D7B91DBDE5}"/>
              </a:ext>
            </a:extLst>
          </p:cNvPr>
          <p:cNvSpPr>
            <a:spLocks noGrp="1"/>
          </p:cNvSpPr>
          <p:nvPr>
            <p:ph idx="1"/>
          </p:nvPr>
        </p:nvSpPr>
        <p:spPr>
          <a:xfrm>
            <a:off x="9777046" y="1364566"/>
            <a:ext cx="2208627" cy="4883833"/>
          </a:xfrm>
        </p:spPr>
        <p:txBody>
          <a:bodyPr/>
          <a:lstStyle/>
          <a:p>
            <a:r>
              <a:rPr lang="en-US" dirty="0"/>
              <a:t>The graph shows the top 5 Bantam author and top 5 country by active user</a:t>
            </a:r>
          </a:p>
          <a:p>
            <a:endParaRPr lang="en-US" dirty="0"/>
          </a:p>
        </p:txBody>
      </p:sp>
      <p:pic>
        <p:nvPicPr>
          <p:cNvPr id="1026" name="Picture 2">
            <a:extLst>
              <a:ext uri="{FF2B5EF4-FFF2-40B4-BE49-F238E27FC236}">
                <a16:creationId xmlns:a16="http://schemas.microsoft.com/office/drawing/2014/main" id="{99865FD7-A940-4F42-8F47-3AADE4A44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2" y="987083"/>
            <a:ext cx="8779242" cy="488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757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E0F8-F231-452B-92B6-00A3DBB01403}"/>
              </a:ext>
            </a:extLst>
          </p:cNvPr>
          <p:cNvSpPr>
            <a:spLocks noGrp="1"/>
          </p:cNvSpPr>
          <p:nvPr>
            <p:ph type="title"/>
          </p:nvPr>
        </p:nvSpPr>
        <p:spPr>
          <a:xfrm>
            <a:off x="646111" y="452718"/>
            <a:ext cx="9404723" cy="982187"/>
          </a:xfrm>
        </p:spPr>
        <p:txBody>
          <a:bodyPr/>
          <a:lstStyle/>
          <a:p>
            <a:r>
              <a:rPr lang="en-US" dirty="0"/>
              <a:t>Data Visualization of Age </a:t>
            </a:r>
          </a:p>
        </p:txBody>
      </p:sp>
      <p:sp>
        <p:nvSpPr>
          <p:cNvPr id="3" name="Content Placeholder 2">
            <a:extLst>
              <a:ext uri="{FF2B5EF4-FFF2-40B4-BE49-F238E27FC236}">
                <a16:creationId xmlns:a16="http://schemas.microsoft.com/office/drawing/2014/main" id="{755F018C-5572-40DB-9358-87DD588DA7DA}"/>
              </a:ext>
            </a:extLst>
          </p:cNvPr>
          <p:cNvSpPr>
            <a:spLocks noGrp="1"/>
          </p:cNvSpPr>
          <p:nvPr>
            <p:ph idx="1"/>
          </p:nvPr>
        </p:nvSpPr>
        <p:spPr>
          <a:xfrm>
            <a:off x="9777046" y="1603718"/>
            <a:ext cx="2278965" cy="4644682"/>
          </a:xfrm>
        </p:spPr>
        <p:txBody>
          <a:bodyPr/>
          <a:lstStyle/>
          <a:p>
            <a:r>
              <a:rPr lang="en-US" dirty="0"/>
              <a:t>This graph displays the no. of user per age  </a:t>
            </a:r>
          </a:p>
        </p:txBody>
      </p:sp>
      <p:pic>
        <p:nvPicPr>
          <p:cNvPr id="4" name="Picture 3" descr="C:\Users\HI\AppData\Local\Microsoft\Windows\INetCache\Content.MSO\BE9130B1.tmp">
            <a:extLst>
              <a:ext uri="{FF2B5EF4-FFF2-40B4-BE49-F238E27FC236}">
                <a16:creationId xmlns:a16="http://schemas.microsoft.com/office/drawing/2014/main" id="{3D0D2F48-56B3-4E8B-9568-B14522F8E0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1603717"/>
            <a:ext cx="8652634" cy="4644681"/>
          </a:xfrm>
          <a:prstGeom prst="rect">
            <a:avLst/>
          </a:prstGeom>
          <a:noFill/>
          <a:ln>
            <a:noFill/>
          </a:ln>
        </p:spPr>
      </p:pic>
    </p:spTree>
    <p:extLst>
      <p:ext uri="{BB962C8B-B14F-4D97-AF65-F5344CB8AC3E}">
        <p14:creationId xmlns:p14="http://schemas.microsoft.com/office/powerpoint/2010/main" val="231219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6AD9B4-4F14-4DB4-A5C8-83ED66514D4E}"/>
              </a:ext>
            </a:extLst>
          </p:cNvPr>
          <p:cNvSpPr>
            <a:spLocks noGrp="1"/>
          </p:cNvSpPr>
          <p:nvPr>
            <p:ph idx="1"/>
          </p:nvPr>
        </p:nvSpPr>
        <p:spPr>
          <a:xfrm>
            <a:off x="9805181" y="1364566"/>
            <a:ext cx="2152357" cy="4883833"/>
          </a:xfrm>
        </p:spPr>
        <p:txBody>
          <a:bodyPr>
            <a:normAutofit/>
          </a:bodyPr>
          <a:lstStyle/>
          <a:p>
            <a:r>
              <a:rPr lang="en-US" dirty="0"/>
              <a:t>The graph shows the top 5 </a:t>
            </a:r>
            <a:r>
              <a:rPr lang="en-US" dirty="0" err="1"/>
              <a:t>Readed</a:t>
            </a:r>
            <a:r>
              <a:rPr lang="en-US" dirty="0"/>
              <a:t> book by Adult and top 5 country by active user</a:t>
            </a:r>
          </a:p>
        </p:txBody>
      </p:sp>
      <p:pic>
        <p:nvPicPr>
          <p:cNvPr id="2050" name="Picture 2">
            <a:extLst>
              <a:ext uri="{FF2B5EF4-FFF2-40B4-BE49-F238E27FC236}">
                <a16:creationId xmlns:a16="http://schemas.microsoft.com/office/drawing/2014/main" id="{DB217937-140A-4F48-B9D0-BCBCDC376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43" y="987083"/>
            <a:ext cx="8933987" cy="488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1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EBBEF-8407-490C-AECC-2F0410A4B3F6}"/>
              </a:ext>
            </a:extLst>
          </p:cNvPr>
          <p:cNvSpPr>
            <a:spLocks noGrp="1"/>
          </p:cNvSpPr>
          <p:nvPr>
            <p:ph idx="1"/>
          </p:nvPr>
        </p:nvSpPr>
        <p:spPr>
          <a:xfrm>
            <a:off x="9664505" y="1519312"/>
            <a:ext cx="2377440" cy="4729088"/>
          </a:xfrm>
        </p:spPr>
        <p:txBody>
          <a:bodyPr/>
          <a:lstStyle/>
          <a:p>
            <a:r>
              <a:rPr lang="en-US" dirty="0"/>
              <a:t>The graph shows the top 5 </a:t>
            </a:r>
            <a:r>
              <a:rPr lang="en-US" dirty="0" err="1"/>
              <a:t>Readed</a:t>
            </a:r>
            <a:r>
              <a:rPr lang="en-US" dirty="0"/>
              <a:t> book by Youngster and top 5 country by active user</a:t>
            </a:r>
          </a:p>
          <a:p>
            <a:endParaRPr lang="en-US" dirty="0"/>
          </a:p>
        </p:txBody>
      </p:sp>
      <p:pic>
        <p:nvPicPr>
          <p:cNvPr id="4" name="Picture 3" descr="C:\Users\HI\AppData\Local\Microsoft\Windows\INetCache\Content.MSO\892A26E7.tmp">
            <a:extLst>
              <a:ext uri="{FF2B5EF4-FFF2-40B4-BE49-F238E27FC236}">
                <a16:creationId xmlns:a16="http://schemas.microsoft.com/office/drawing/2014/main" id="{5C5E08E1-855D-469C-AAA3-EECA2BCF74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2043" y="928468"/>
            <a:ext cx="8680769" cy="4729087"/>
          </a:xfrm>
          <a:prstGeom prst="rect">
            <a:avLst/>
          </a:prstGeom>
          <a:noFill/>
          <a:ln>
            <a:noFill/>
          </a:ln>
        </p:spPr>
      </p:pic>
    </p:spTree>
    <p:extLst>
      <p:ext uri="{BB962C8B-B14F-4D97-AF65-F5344CB8AC3E}">
        <p14:creationId xmlns:p14="http://schemas.microsoft.com/office/powerpoint/2010/main" val="908850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CF87A-1B21-4AAD-9841-AB38FC0A2EA6}"/>
              </a:ext>
            </a:extLst>
          </p:cNvPr>
          <p:cNvSpPr>
            <a:spLocks noGrp="1"/>
          </p:cNvSpPr>
          <p:nvPr>
            <p:ph idx="1"/>
          </p:nvPr>
        </p:nvSpPr>
        <p:spPr>
          <a:xfrm>
            <a:off x="9748911" y="1519312"/>
            <a:ext cx="2222695" cy="4729088"/>
          </a:xfrm>
        </p:spPr>
        <p:txBody>
          <a:bodyPr/>
          <a:lstStyle/>
          <a:p>
            <a:r>
              <a:rPr lang="en-US" dirty="0"/>
              <a:t>The graph shows the top 5 </a:t>
            </a:r>
            <a:r>
              <a:rPr lang="en-US" dirty="0" err="1"/>
              <a:t>Readed</a:t>
            </a:r>
            <a:r>
              <a:rPr lang="en-US" dirty="0"/>
              <a:t> book by Teenager and top 5 country by active user</a:t>
            </a:r>
          </a:p>
          <a:p>
            <a:endParaRPr lang="en-US" dirty="0"/>
          </a:p>
        </p:txBody>
      </p:sp>
      <p:pic>
        <p:nvPicPr>
          <p:cNvPr id="4" name="Picture 3" descr="C:\Users\HI\AppData\Local\Microsoft\Windows\INetCache\Content.MSO\F670188D.tmp">
            <a:extLst>
              <a:ext uri="{FF2B5EF4-FFF2-40B4-BE49-F238E27FC236}">
                <a16:creationId xmlns:a16="http://schemas.microsoft.com/office/drawing/2014/main" id="{35BD5C6F-3A85-44FC-AEA8-247910E9D9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928469"/>
            <a:ext cx="8779243" cy="4729088"/>
          </a:xfrm>
          <a:prstGeom prst="rect">
            <a:avLst/>
          </a:prstGeom>
          <a:noFill/>
          <a:ln>
            <a:noFill/>
          </a:ln>
        </p:spPr>
      </p:pic>
    </p:spTree>
    <p:extLst>
      <p:ext uri="{BB962C8B-B14F-4D97-AF65-F5344CB8AC3E}">
        <p14:creationId xmlns:p14="http://schemas.microsoft.com/office/powerpoint/2010/main" val="1786671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6566F5-217A-412F-89C1-021B99F2AB48}"/>
              </a:ext>
            </a:extLst>
          </p:cNvPr>
          <p:cNvSpPr>
            <a:spLocks noGrp="1"/>
          </p:cNvSpPr>
          <p:nvPr>
            <p:ph idx="1"/>
          </p:nvPr>
        </p:nvSpPr>
        <p:spPr>
          <a:xfrm>
            <a:off x="9875520" y="1491176"/>
            <a:ext cx="2096086" cy="4757224"/>
          </a:xfrm>
        </p:spPr>
        <p:txBody>
          <a:bodyPr/>
          <a:lstStyle/>
          <a:p>
            <a:r>
              <a:rPr lang="en-US" dirty="0"/>
              <a:t>The graph shows the top 5 </a:t>
            </a:r>
            <a:r>
              <a:rPr lang="en-US" dirty="0" err="1"/>
              <a:t>Readed</a:t>
            </a:r>
            <a:r>
              <a:rPr lang="en-US" dirty="0"/>
              <a:t> book by Elder and top 5 country by active user</a:t>
            </a:r>
          </a:p>
          <a:p>
            <a:endParaRPr lang="en-US" dirty="0"/>
          </a:p>
        </p:txBody>
      </p:sp>
      <p:pic>
        <p:nvPicPr>
          <p:cNvPr id="4" name="Picture 3" descr="C:\Users\HI\AppData\Local\Microsoft\Windows\INetCache\Content.MSO\2C44723.tmp">
            <a:extLst>
              <a:ext uri="{FF2B5EF4-FFF2-40B4-BE49-F238E27FC236}">
                <a16:creationId xmlns:a16="http://schemas.microsoft.com/office/drawing/2014/main" id="{8BD42A65-73F9-42D9-9039-1829BF16C5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3908" y="928468"/>
            <a:ext cx="9060597" cy="4757224"/>
          </a:xfrm>
          <a:prstGeom prst="rect">
            <a:avLst/>
          </a:prstGeom>
          <a:noFill/>
          <a:ln>
            <a:noFill/>
          </a:ln>
        </p:spPr>
      </p:pic>
    </p:spTree>
    <p:extLst>
      <p:ext uri="{BB962C8B-B14F-4D97-AF65-F5344CB8AC3E}">
        <p14:creationId xmlns:p14="http://schemas.microsoft.com/office/powerpoint/2010/main" val="255911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676D9-30B1-4BAE-8130-DB1334745C7B}"/>
              </a:ext>
            </a:extLst>
          </p:cNvPr>
          <p:cNvSpPr>
            <a:spLocks noGrp="1"/>
          </p:cNvSpPr>
          <p:nvPr>
            <p:ph idx="1"/>
          </p:nvPr>
        </p:nvSpPr>
        <p:spPr>
          <a:xfrm>
            <a:off x="9762978" y="1266092"/>
            <a:ext cx="2293033" cy="4982307"/>
          </a:xfrm>
        </p:spPr>
        <p:txBody>
          <a:bodyPr/>
          <a:lstStyle/>
          <a:p>
            <a:r>
              <a:rPr lang="en-US" dirty="0"/>
              <a:t>The graph shows the top 5 </a:t>
            </a:r>
            <a:r>
              <a:rPr lang="en-US" dirty="0" err="1"/>
              <a:t>Readed</a:t>
            </a:r>
            <a:r>
              <a:rPr lang="en-US" dirty="0"/>
              <a:t> book by  Children and top 5 country by active user</a:t>
            </a:r>
          </a:p>
          <a:p>
            <a:endParaRPr lang="en-US" dirty="0"/>
          </a:p>
        </p:txBody>
      </p:sp>
      <p:pic>
        <p:nvPicPr>
          <p:cNvPr id="4" name="Picture 3" descr="C:\Users\HI\AppData\Local\Microsoft\Windows\INetCache\Content.MSO\11E4F029.tmp">
            <a:extLst>
              <a:ext uri="{FF2B5EF4-FFF2-40B4-BE49-F238E27FC236}">
                <a16:creationId xmlns:a16="http://schemas.microsoft.com/office/drawing/2014/main" id="{39507528-EE52-42DF-BF0D-F560CF1BA9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705" y="859405"/>
            <a:ext cx="8835514" cy="5139190"/>
          </a:xfrm>
          <a:prstGeom prst="rect">
            <a:avLst/>
          </a:prstGeom>
          <a:noFill/>
          <a:ln>
            <a:noFill/>
          </a:ln>
        </p:spPr>
      </p:pic>
    </p:spTree>
    <p:extLst>
      <p:ext uri="{BB962C8B-B14F-4D97-AF65-F5344CB8AC3E}">
        <p14:creationId xmlns:p14="http://schemas.microsoft.com/office/powerpoint/2010/main" val="387980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5EA3E-7D15-49A6-9902-4EAB62D33EF6}"/>
              </a:ext>
            </a:extLst>
          </p:cNvPr>
          <p:cNvSpPr>
            <a:spLocks noGrp="1"/>
          </p:cNvSpPr>
          <p:nvPr>
            <p:ph idx="1"/>
          </p:nvPr>
        </p:nvSpPr>
        <p:spPr>
          <a:xfrm>
            <a:off x="9889589" y="1223889"/>
            <a:ext cx="2096086" cy="5024511"/>
          </a:xfrm>
        </p:spPr>
        <p:txBody>
          <a:bodyPr/>
          <a:lstStyle/>
          <a:p>
            <a:r>
              <a:rPr lang="en-US" dirty="0"/>
              <a:t>This graph displays the no. of user per Rating ( With Zero Rating )</a:t>
            </a:r>
          </a:p>
          <a:p>
            <a:endParaRPr lang="en-US" dirty="0"/>
          </a:p>
        </p:txBody>
      </p:sp>
      <p:pic>
        <p:nvPicPr>
          <p:cNvPr id="3074" name="Picture 2">
            <a:extLst>
              <a:ext uri="{FF2B5EF4-FFF2-40B4-BE49-F238E27FC236}">
                <a16:creationId xmlns:a16="http://schemas.microsoft.com/office/drawing/2014/main" id="{C2C1770C-C97E-4B7F-B409-62DB9292D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34" y="759655"/>
            <a:ext cx="8976191" cy="50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32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BEDA-0F14-4210-8D00-45BEFFDF5BED}"/>
              </a:ext>
            </a:extLst>
          </p:cNvPr>
          <p:cNvSpPr>
            <a:spLocks noGrp="1"/>
          </p:cNvSpPr>
          <p:nvPr>
            <p:ph type="title"/>
          </p:nvPr>
        </p:nvSpPr>
        <p:spPr>
          <a:xfrm>
            <a:off x="1103312" y="609600"/>
            <a:ext cx="9404723" cy="731521"/>
          </a:xfrm>
        </p:spPr>
        <p:txBody>
          <a:bodyPr/>
          <a:lstStyle/>
          <a:p>
            <a:r>
              <a:rPr lang="en-US" dirty="0"/>
              <a:t>Objective -  </a:t>
            </a:r>
            <a:br>
              <a:rPr lang="en-US" dirty="0"/>
            </a:br>
            <a:br>
              <a:rPr lang="en-US" dirty="0"/>
            </a:br>
            <a:br>
              <a:rPr lang="en-US" sz="3200" dirty="0"/>
            </a:br>
            <a:endParaRPr lang="en-US" sz="3200" dirty="0"/>
          </a:p>
        </p:txBody>
      </p:sp>
      <p:sp>
        <p:nvSpPr>
          <p:cNvPr id="3" name="Content Placeholder 2">
            <a:extLst>
              <a:ext uri="{FF2B5EF4-FFF2-40B4-BE49-F238E27FC236}">
                <a16:creationId xmlns:a16="http://schemas.microsoft.com/office/drawing/2014/main" id="{DA8C1B2E-E265-4799-80CC-76FE68C1682D}"/>
              </a:ext>
            </a:extLst>
          </p:cNvPr>
          <p:cNvSpPr>
            <a:spLocks noGrp="1"/>
          </p:cNvSpPr>
          <p:nvPr>
            <p:ph idx="1"/>
          </p:nvPr>
        </p:nvSpPr>
        <p:spPr>
          <a:xfrm>
            <a:off x="1103312" y="1575582"/>
            <a:ext cx="9985376" cy="4290646"/>
          </a:xfrm>
        </p:spPr>
        <p:txBody>
          <a:bodyPr/>
          <a:lstStyle/>
          <a:p>
            <a:pPr marL="0" indent="0">
              <a:buNone/>
            </a:pPr>
            <a:r>
              <a:rPr lang="en-US" dirty="0"/>
              <a:t>We are a team of book enthusiasts who want to help people find their next favorite read. Our major objective is to recommend books to users based on their location and age group. We believe that these two factors can influence the preferences and interests of readers. By using our service, you can discover new books that match your taste and culture. </a:t>
            </a:r>
          </a:p>
          <a:p>
            <a:pPr marL="0" indent="0">
              <a:buNone/>
            </a:pPr>
            <a:endParaRPr lang="en-US" dirty="0"/>
          </a:p>
          <a:p>
            <a:pPr marL="0" indent="0">
              <a:buNone/>
            </a:pPr>
            <a:r>
              <a:rPr lang="en-US" dirty="0"/>
              <a:t>One way to design a book recommendation system is to use user reviews as a source of information. User reviews can provide insights into the book content and quality, which are important parameters for recommending books. A book recommendation system can filter user reviews based on various criteria, such as relevance, sentiment, length, and language, and use them to rank and suggest books to users.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91328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94A48-849E-4A37-B23B-801ABFEBC02C}"/>
              </a:ext>
            </a:extLst>
          </p:cNvPr>
          <p:cNvSpPr>
            <a:spLocks noGrp="1"/>
          </p:cNvSpPr>
          <p:nvPr>
            <p:ph idx="1"/>
          </p:nvPr>
        </p:nvSpPr>
        <p:spPr>
          <a:xfrm>
            <a:off x="9833318" y="1294228"/>
            <a:ext cx="2180492" cy="5247249"/>
          </a:xfrm>
        </p:spPr>
        <p:txBody>
          <a:bodyPr/>
          <a:lstStyle/>
          <a:p>
            <a:r>
              <a:rPr lang="en-US" dirty="0"/>
              <a:t>This graph displays the no. of user per Rating ( Without Zero Rating )</a:t>
            </a:r>
          </a:p>
          <a:p>
            <a:endParaRPr lang="en-US" dirty="0"/>
          </a:p>
        </p:txBody>
      </p:sp>
      <p:pic>
        <p:nvPicPr>
          <p:cNvPr id="4098" name="Picture 2">
            <a:extLst>
              <a:ext uri="{FF2B5EF4-FFF2-40B4-BE49-F238E27FC236}">
                <a16:creationId xmlns:a16="http://schemas.microsoft.com/office/drawing/2014/main" id="{BCF44B92-AB76-4C1B-B8F7-5E7E3E14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04" y="805375"/>
            <a:ext cx="9018395" cy="524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52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E77E-89E1-4A4C-8646-3788570F54FA}"/>
              </a:ext>
            </a:extLst>
          </p:cNvPr>
          <p:cNvSpPr>
            <a:spLocks noGrp="1"/>
          </p:cNvSpPr>
          <p:nvPr>
            <p:ph idx="1"/>
          </p:nvPr>
        </p:nvSpPr>
        <p:spPr>
          <a:xfrm>
            <a:off x="534572" y="5373858"/>
            <a:ext cx="11465171" cy="844062"/>
          </a:xfrm>
        </p:spPr>
        <p:txBody>
          <a:bodyPr/>
          <a:lstStyle/>
          <a:p>
            <a:r>
              <a:rPr lang="en-US" dirty="0"/>
              <a:t>This graph shows percentage of user per rating   </a:t>
            </a:r>
          </a:p>
        </p:txBody>
      </p:sp>
      <p:pic>
        <p:nvPicPr>
          <p:cNvPr id="5122" name="Picture 2">
            <a:extLst>
              <a:ext uri="{FF2B5EF4-FFF2-40B4-BE49-F238E27FC236}">
                <a16:creationId xmlns:a16="http://schemas.microsoft.com/office/drawing/2014/main" id="{F571D676-FCF0-4343-B429-1DF38C4CA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72" y="1252026"/>
            <a:ext cx="11226019" cy="385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74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52F3E6-6704-43F7-90D9-75CB63E33377}"/>
              </a:ext>
            </a:extLst>
          </p:cNvPr>
          <p:cNvSpPr>
            <a:spLocks noGrp="1"/>
          </p:cNvSpPr>
          <p:nvPr>
            <p:ph idx="1"/>
          </p:nvPr>
        </p:nvSpPr>
        <p:spPr>
          <a:xfrm>
            <a:off x="646112" y="5781822"/>
            <a:ext cx="9403742" cy="623460"/>
          </a:xfrm>
        </p:spPr>
        <p:txBody>
          <a:bodyPr>
            <a:normAutofit/>
          </a:bodyPr>
          <a:lstStyle/>
          <a:p>
            <a:r>
              <a:rPr lang="en-US" dirty="0"/>
              <a:t>This graph shows percentage of user per rating  </a:t>
            </a:r>
          </a:p>
        </p:txBody>
      </p:sp>
      <p:pic>
        <p:nvPicPr>
          <p:cNvPr id="4" name="Picture 3" descr="C:\Users\HI\AppData\Local\Microsoft\Windows\INetCache\Content.MSO\4E82AD1F.tmp">
            <a:extLst>
              <a:ext uri="{FF2B5EF4-FFF2-40B4-BE49-F238E27FC236}">
                <a16:creationId xmlns:a16="http://schemas.microsoft.com/office/drawing/2014/main" id="{E2D65860-C8A1-471D-952C-E0A7EEFACC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2" y="1252025"/>
            <a:ext cx="9510762" cy="4318781"/>
          </a:xfrm>
          <a:prstGeom prst="rect">
            <a:avLst/>
          </a:prstGeom>
          <a:noFill/>
          <a:ln>
            <a:noFill/>
          </a:ln>
        </p:spPr>
      </p:pic>
    </p:spTree>
    <p:extLst>
      <p:ext uri="{BB962C8B-B14F-4D97-AF65-F5344CB8AC3E}">
        <p14:creationId xmlns:p14="http://schemas.microsoft.com/office/powerpoint/2010/main" val="19469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7EAD-8C2E-4EEB-8309-D0711985B117}"/>
              </a:ext>
            </a:extLst>
          </p:cNvPr>
          <p:cNvSpPr>
            <a:spLocks noGrp="1"/>
          </p:cNvSpPr>
          <p:nvPr>
            <p:ph type="title"/>
          </p:nvPr>
        </p:nvSpPr>
        <p:spPr>
          <a:xfrm>
            <a:off x="646111" y="452718"/>
            <a:ext cx="9404723" cy="841510"/>
          </a:xfrm>
        </p:spPr>
        <p:txBody>
          <a:bodyPr/>
          <a:lstStyle/>
          <a:p>
            <a:r>
              <a:rPr lang="en-US" dirty="0"/>
              <a:t>Model Building </a:t>
            </a:r>
          </a:p>
        </p:txBody>
      </p:sp>
      <p:sp>
        <p:nvSpPr>
          <p:cNvPr id="3" name="Content Placeholder 2">
            <a:extLst>
              <a:ext uri="{FF2B5EF4-FFF2-40B4-BE49-F238E27FC236}">
                <a16:creationId xmlns:a16="http://schemas.microsoft.com/office/drawing/2014/main" id="{6D13FC83-1866-4F6C-97F7-0752C94B23AC}"/>
              </a:ext>
            </a:extLst>
          </p:cNvPr>
          <p:cNvSpPr>
            <a:spLocks noGrp="1"/>
          </p:cNvSpPr>
          <p:nvPr>
            <p:ph idx="1"/>
          </p:nvPr>
        </p:nvSpPr>
        <p:spPr>
          <a:xfrm>
            <a:off x="646110" y="1448972"/>
            <a:ext cx="9404723" cy="4698610"/>
          </a:xfrm>
        </p:spPr>
        <p:txBody>
          <a:bodyPr>
            <a:normAutofit lnSpcReduction="10000"/>
          </a:bodyPr>
          <a:lstStyle/>
          <a:p>
            <a:pPr marL="0" indent="0">
              <a:buNone/>
            </a:pPr>
            <a:r>
              <a:rPr lang="en-US" dirty="0"/>
              <a:t>We have built two models of collaborative filtering to recommend items to users based on their preferences. Collaborative filtering is a technique that uses the ratings or feedback of similar users or items to make predictions. Our models are:</a:t>
            </a:r>
          </a:p>
          <a:p>
            <a:pPr marL="0" indent="0">
              <a:buNone/>
            </a:pPr>
            <a:endParaRPr lang="en-US" dirty="0"/>
          </a:p>
          <a:p>
            <a:r>
              <a:rPr lang="en-US" b="1" dirty="0"/>
              <a:t>Area based collaborative filtering</a:t>
            </a:r>
            <a:r>
              <a:rPr lang="en-US" dirty="0"/>
              <a:t>: This model groups users by their geographic location and recommends items that are popular in their area. We have divided the users into six regions: USA, Canada, United Kingdom, Germany, Australia, and others.</a:t>
            </a:r>
          </a:p>
          <a:p>
            <a:pPr marL="0" indent="0">
              <a:buNone/>
            </a:pPr>
            <a:endParaRPr lang="en-US" dirty="0"/>
          </a:p>
          <a:p>
            <a:r>
              <a:rPr lang="en-US" b="1" dirty="0"/>
              <a:t>Age based collaborative filtering</a:t>
            </a:r>
            <a:r>
              <a:rPr lang="en-US" dirty="0"/>
              <a:t>: This model groups users by their age group and recommends items that are suitable for their age. We have divided the users into six categories: Adult, Youngster, Teenager, Elder, Children, and Other.</a:t>
            </a:r>
          </a:p>
          <a:p>
            <a:endParaRPr lang="en-US" dirty="0"/>
          </a:p>
        </p:txBody>
      </p:sp>
    </p:spTree>
    <p:extLst>
      <p:ext uri="{BB962C8B-B14F-4D97-AF65-F5344CB8AC3E}">
        <p14:creationId xmlns:p14="http://schemas.microsoft.com/office/powerpoint/2010/main" val="639519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034D-9632-4660-8479-907B47D00049}"/>
              </a:ext>
            </a:extLst>
          </p:cNvPr>
          <p:cNvSpPr>
            <a:spLocks noGrp="1"/>
          </p:cNvSpPr>
          <p:nvPr>
            <p:ph type="title"/>
          </p:nvPr>
        </p:nvSpPr>
        <p:spPr/>
        <p:txBody>
          <a:bodyPr/>
          <a:lstStyle/>
          <a:p>
            <a:r>
              <a:rPr lang="en-US" dirty="0"/>
              <a:t>Area based collaborative Filtering  </a:t>
            </a:r>
          </a:p>
        </p:txBody>
      </p:sp>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294228" y="2099056"/>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16907" y="1409613"/>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USA  </a:t>
            </a:r>
          </a:p>
          <a:p>
            <a:pPr marL="0" indent="0">
              <a:buFont typeface="Wingdings 3" charset="2"/>
              <a:buNone/>
            </a:pPr>
            <a:endParaRPr lang="en-US" sz="4000" dirty="0"/>
          </a:p>
        </p:txBody>
      </p:sp>
      <p:pic>
        <p:nvPicPr>
          <p:cNvPr id="6" name="Picture 5">
            <a:extLst>
              <a:ext uri="{FF2B5EF4-FFF2-40B4-BE49-F238E27FC236}">
                <a16:creationId xmlns:a16="http://schemas.microsoft.com/office/drawing/2014/main" id="{24FF4F70-EE1C-4DCE-BBDD-6950BD6685F0}"/>
              </a:ext>
            </a:extLst>
          </p:cNvPr>
          <p:cNvPicPr/>
          <p:nvPr/>
        </p:nvPicPr>
        <p:blipFill rotWithShape="1">
          <a:blip r:embed="rId2"/>
          <a:srcRect l="3525" t="25940" b="18187"/>
          <a:stretch/>
        </p:blipFill>
        <p:spPr bwMode="auto">
          <a:xfrm>
            <a:off x="1688123" y="2722341"/>
            <a:ext cx="9706708" cy="3648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691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C1967BF5-6DFF-4EB5-B0FF-DA7FEB3EFB78}"/>
              </a:ext>
            </a:extLst>
          </p:cNvPr>
          <p:cNvPicPr/>
          <p:nvPr/>
        </p:nvPicPr>
        <p:blipFill rotWithShape="1">
          <a:blip r:embed="rId2"/>
          <a:srcRect l="3526" t="19384" r="12821" b="21323"/>
          <a:stretch/>
        </p:blipFill>
        <p:spPr bwMode="auto">
          <a:xfrm>
            <a:off x="1702190" y="1702191"/>
            <a:ext cx="8947053" cy="37420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5857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Canada  </a:t>
            </a:r>
          </a:p>
          <a:p>
            <a:pPr marL="0" indent="0">
              <a:buFont typeface="Wingdings 3" charset="2"/>
              <a:buNone/>
            </a:pPr>
            <a:endParaRPr lang="en-US" sz="4000" dirty="0"/>
          </a:p>
        </p:txBody>
      </p:sp>
      <p:pic>
        <p:nvPicPr>
          <p:cNvPr id="7" name="Picture 6">
            <a:extLst>
              <a:ext uri="{FF2B5EF4-FFF2-40B4-BE49-F238E27FC236}">
                <a16:creationId xmlns:a16="http://schemas.microsoft.com/office/drawing/2014/main" id="{244A9E10-59B3-42E5-BEEC-65E88A86D5D8}"/>
              </a:ext>
            </a:extLst>
          </p:cNvPr>
          <p:cNvPicPr/>
          <p:nvPr/>
        </p:nvPicPr>
        <p:blipFill rotWithShape="1">
          <a:blip r:embed="rId2"/>
          <a:srcRect l="5609" t="28221" b="12486"/>
          <a:stretch/>
        </p:blipFill>
        <p:spPr bwMode="auto">
          <a:xfrm>
            <a:off x="1804883" y="2144984"/>
            <a:ext cx="9716557" cy="38386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4844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24664509-8669-4F12-B670-87BAA3616B93}"/>
              </a:ext>
            </a:extLst>
          </p:cNvPr>
          <p:cNvPicPr/>
          <p:nvPr/>
        </p:nvPicPr>
        <p:blipFill rotWithShape="1">
          <a:blip r:embed="rId2"/>
          <a:srcRect l="5449" t="25085" r="4647" b="12486"/>
          <a:stretch/>
        </p:blipFill>
        <p:spPr bwMode="auto">
          <a:xfrm>
            <a:off x="1742049" y="1649437"/>
            <a:ext cx="8977533" cy="3851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538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United Kingdom </a:t>
            </a:r>
          </a:p>
          <a:p>
            <a:pPr marL="0" indent="0">
              <a:buFont typeface="Wingdings 3" charset="2"/>
              <a:buNone/>
            </a:pPr>
            <a:endParaRPr lang="en-US" sz="4000" dirty="0"/>
          </a:p>
        </p:txBody>
      </p:sp>
      <p:pic>
        <p:nvPicPr>
          <p:cNvPr id="5" name="Picture 4">
            <a:extLst>
              <a:ext uri="{FF2B5EF4-FFF2-40B4-BE49-F238E27FC236}">
                <a16:creationId xmlns:a16="http://schemas.microsoft.com/office/drawing/2014/main" id="{EBDE34BE-4E60-49A6-A2AA-B544EC3AA66F}"/>
              </a:ext>
            </a:extLst>
          </p:cNvPr>
          <p:cNvPicPr/>
          <p:nvPr/>
        </p:nvPicPr>
        <p:blipFill rotWithShape="1">
          <a:blip r:embed="rId2"/>
          <a:srcRect l="5609" t="24516" b="15907"/>
          <a:stretch/>
        </p:blipFill>
        <p:spPr bwMode="auto">
          <a:xfrm>
            <a:off x="1847047" y="2144984"/>
            <a:ext cx="9214339" cy="37212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9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F967487C-0F80-441A-AA78-4B83F91815CE}"/>
              </a:ext>
            </a:extLst>
          </p:cNvPr>
          <p:cNvPicPr/>
          <p:nvPr/>
        </p:nvPicPr>
        <p:blipFill rotWithShape="1">
          <a:blip r:embed="rId2"/>
          <a:srcRect l="5449" t="22520" r="4808" b="15622"/>
          <a:stretch/>
        </p:blipFill>
        <p:spPr bwMode="auto">
          <a:xfrm>
            <a:off x="1800665" y="1645921"/>
            <a:ext cx="8750104" cy="3713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20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9046-7FFE-4F01-A0EF-C0FE3C355B3B}"/>
              </a:ext>
            </a:extLst>
          </p:cNvPr>
          <p:cNvSpPr>
            <a:spLocks noGrp="1"/>
          </p:cNvSpPr>
          <p:nvPr>
            <p:ph type="title"/>
          </p:nvPr>
        </p:nvSpPr>
        <p:spPr>
          <a:xfrm>
            <a:off x="646111" y="452718"/>
            <a:ext cx="9404723" cy="925916"/>
          </a:xfrm>
        </p:spPr>
        <p:txBody>
          <a:bodyPr/>
          <a:lstStyle/>
          <a:p>
            <a:r>
              <a:rPr lang="en-US" dirty="0"/>
              <a:t>Model Building Pictures </a:t>
            </a:r>
          </a:p>
        </p:txBody>
      </p:sp>
      <p:pic>
        <p:nvPicPr>
          <p:cNvPr id="4" name="Picture 3">
            <a:extLst>
              <a:ext uri="{FF2B5EF4-FFF2-40B4-BE49-F238E27FC236}">
                <a16:creationId xmlns:a16="http://schemas.microsoft.com/office/drawing/2014/main" id="{F859CF89-8C05-47C6-A44D-2E8CC5D7253B}"/>
              </a:ext>
            </a:extLst>
          </p:cNvPr>
          <p:cNvPicPr/>
          <p:nvPr/>
        </p:nvPicPr>
        <p:blipFill rotWithShape="1">
          <a:blip r:embed="rId2"/>
          <a:srcRect l="481" t="8838" b="58665"/>
          <a:stretch/>
        </p:blipFill>
        <p:spPr bwMode="auto">
          <a:xfrm>
            <a:off x="2447780" y="1761013"/>
            <a:ext cx="7047913" cy="132236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F6E6290-DE3B-42B2-9829-FF790A730EE6}"/>
              </a:ext>
            </a:extLst>
          </p:cNvPr>
          <p:cNvPicPr/>
          <p:nvPr/>
        </p:nvPicPr>
        <p:blipFill rotWithShape="1">
          <a:blip r:embed="rId3"/>
          <a:srcRect l="3045" t="15964" r="3045" b="6500"/>
          <a:stretch/>
        </p:blipFill>
        <p:spPr bwMode="auto">
          <a:xfrm>
            <a:off x="467924" y="3429000"/>
            <a:ext cx="5628078" cy="297628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D06A143-AD22-4ECE-8C83-76671B167EC2}"/>
              </a:ext>
            </a:extLst>
          </p:cNvPr>
          <p:cNvPicPr/>
          <p:nvPr/>
        </p:nvPicPr>
        <p:blipFill rotWithShape="1">
          <a:blip r:embed="rId4"/>
          <a:srcRect l="2884" t="10832" r="3526" b="7925"/>
          <a:stretch/>
        </p:blipFill>
        <p:spPr bwMode="auto">
          <a:xfrm>
            <a:off x="6316393" y="3429000"/>
            <a:ext cx="5628078" cy="29762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2012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Australia</a:t>
            </a:r>
          </a:p>
          <a:p>
            <a:pPr marL="0" indent="0">
              <a:buFont typeface="Wingdings 3" charset="2"/>
              <a:buNone/>
            </a:pPr>
            <a:endParaRPr lang="en-US" sz="4000" dirty="0"/>
          </a:p>
        </p:txBody>
      </p:sp>
      <p:pic>
        <p:nvPicPr>
          <p:cNvPr id="6" name="Picture 5">
            <a:extLst>
              <a:ext uri="{FF2B5EF4-FFF2-40B4-BE49-F238E27FC236}">
                <a16:creationId xmlns:a16="http://schemas.microsoft.com/office/drawing/2014/main" id="{F6EE9266-74F5-4832-B97E-51BF4037FF69}"/>
              </a:ext>
            </a:extLst>
          </p:cNvPr>
          <p:cNvPicPr/>
          <p:nvPr/>
        </p:nvPicPr>
        <p:blipFill rotWithShape="1">
          <a:blip r:embed="rId2"/>
          <a:srcRect l="5609" t="24800" r="1923" b="7355"/>
          <a:stretch/>
        </p:blipFill>
        <p:spPr bwMode="auto">
          <a:xfrm>
            <a:off x="1913206" y="2144984"/>
            <a:ext cx="8303115" cy="34581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4266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D4FCB94E-1D17-4488-9A8D-CD8E1DF9ED93}"/>
              </a:ext>
            </a:extLst>
          </p:cNvPr>
          <p:cNvPicPr/>
          <p:nvPr/>
        </p:nvPicPr>
        <p:blipFill rotWithShape="1">
          <a:blip r:embed="rId2"/>
          <a:srcRect l="5289" t="19669" r="4647" b="8495"/>
          <a:stretch/>
        </p:blipFill>
        <p:spPr bwMode="auto">
          <a:xfrm>
            <a:off x="1758461" y="1572065"/>
            <a:ext cx="8468751" cy="3713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0653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Germany </a:t>
            </a:r>
          </a:p>
          <a:p>
            <a:pPr marL="0" indent="0">
              <a:buFont typeface="Wingdings 3" charset="2"/>
              <a:buNone/>
            </a:pPr>
            <a:endParaRPr lang="en-US" sz="4000" dirty="0"/>
          </a:p>
        </p:txBody>
      </p:sp>
      <p:pic>
        <p:nvPicPr>
          <p:cNvPr id="5" name="Picture 4">
            <a:extLst>
              <a:ext uri="{FF2B5EF4-FFF2-40B4-BE49-F238E27FC236}">
                <a16:creationId xmlns:a16="http://schemas.microsoft.com/office/drawing/2014/main" id="{5B2E5857-899E-468D-872B-9E2A8625D85E}"/>
              </a:ext>
            </a:extLst>
          </p:cNvPr>
          <p:cNvPicPr/>
          <p:nvPr/>
        </p:nvPicPr>
        <p:blipFill rotWithShape="1">
          <a:blip r:embed="rId2"/>
          <a:srcRect l="5288" t="19955" r="2724" b="6784"/>
          <a:stretch/>
        </p:blipFill>
        <p:spPr bwMode="auto">
          <a:xfrm>
            <a:off x="1927274" y="2095408"/>
            <a:ext cx="8289047" cy="37567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442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53F0AB14-6174-416C-AA03-2639F735991E}"/>
              </a:ext>
            </a:extLst>
          </p:cNvPr>
          <p:cNvPicPr/>
          <p:nvPr/>
        </p:nvPicPr>
        <p:blipFill rotWithShape="1">
          <a:blip r:embed="rId2"/>
          <a:srcRect l="5608" t="20810" r="5289" b="6500"/>
          <a:stretch/>
        </p:blipFill>
        <p:spPr bwMode="auto">
          <a:xfrm>
            <a:off x="1856934" y="1659988"/>
            <a:ext cx="8398414" cy="37279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292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Others </a:t>
            </a:r>
          </a:p>
          <a:p>
            <a:pPr marL="0" indent="0">
              <a:buFont typeface="Wingdings 3" charset="2"/>
              <a:buNone/>
            </a:pPr>
            <a:endParaRPr lang="en-US" sz="4000" dirty="0"/>
          </a:p>
        </p:txBody>
      </p:sp>
      <p:pic>
        <p:nvPicPr>
          <p:cNvPr id="6" name="Picture 5">
            <a:extLst>
              <a:ext uri="{FF2B5EF4-FFF2-40B4-BE49-F238E27FC236}">
                <a16:creationId xmlns:a16="http://schemas.microsoft.com/office/drawing/2014/main" id="{F246F14F-E56B-4462-AD95-BBC955AB35B3}"/>
              </a:ext>
            </a:extLst>
          </p:cNvPr>
          <p:cNvPicPr/>
          <p:nvPr/>
        </p:nvPicPr>
        <p:blipFill rotWithShape="1">
          <a:blip r:embed="rId2"/>
          <a:srcRect l="5289" t="23660" b="17332"/>
          <a:stretch/>
        </p:blipFill>
        <p:spPr bwMode="auto">
          <a:xfrm>
            <a:off x="1927274" y="2144984"/>
            <a:ext cx="8412480" cy="34539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366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D7391E5D-17B2-4148-AF09-35729D7F498C}"/>
              </a:ext>
            </a:extLst>
          </p:cNvPr>
          <p:cNvPicPr/>
          <p:nvPr/>
        </p:nvPicPr>
        <p:blipFill rotWithShape="1">
          <a:blip r:embed="rId2"/>
          <a:srcRect l="5449" t="21665" r="22276" b="16761"/>
          <a:stretch/>
        </p:blipFill>
        <p:spPr bwMode="auto">
          <a:xfrm>
            <a:off x="1805354" y="1663505"/>
            <a:ext cx="8581291" cy="37842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65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034D-9632-4660-8479-907B47D00049}"/>
              </a:ext>
            </a:extLst>
          </p:cNvPr>
          <p:cNvSpPr>
            <a:spLocks noGrp="1"/>
          </p:cNvSpPr>
          <p:nvPr>
            <p:ph type="title"/>
          </p:nvPr>
        </p:nvSpPr>
        <p:spPr/>
        <p:txBody>
          <a:bodyPr/>
          <a:lstStyle/>
          <a:p>
            <a:r>
              <a:rPr lang="en-US" dirty="0"/>
              <a:t>Age based collaborative Filtering  </a:t>
            </a:r>
          </a:p>
        </p:txBody>
      </p:sp>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294228" y="2099056"/>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16907" y="1409613"/>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Adult   </a:t>
            </a:r>
          </a:p>
          <a:p>
            <a:pPr marL="0" indent="0">
              <a:buFont typeface="Wingdings 3" charset="2"/>
              <a:buNone/>
            </a:pPr>
            <a:endParaRPr lang="en-US" sz="4000" dirty="0"/>
          </a:p>
        </p:txBody>
      </p:sp>
      <p:pic>
        <p:nvPicPr>
          <p:cNvPr id="7" name="Picture 6">
            <a:extLst>
              <a:ext uri="{FF2B5EF4-FFF2-40B4-BE49-F238E27FC236}">
                <a16:creationId xmlns:a16="http://schemas.microsoft.com/office/drawing/2014/main" id="{17556FCA-4325-4A57-AF65-EC64DC5C8B3A}"/>
              </a:ext>
            </a:extLst>
          </p:cNvPr>
          <p:cNvPicPr/>
          <p:nvPr/>
        </p:nvPicPr>
        <p:blipFill rotWithShape="1">
          <a:blip r:embed="rId2"/>
          <a:srcRect l="5449" t="22806" r="801" b="17616"/>
          <a:stretch/>
        </p:blipFill>
        <p:spPr bwMode="auto">
          <a:xfrm>
            <a:off x="1790815" y="2741230"/>
            <a:ext cx="8610370" cy="32797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5624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F5E306D5-9F40-4672-A00C-265F3D3DACBA}"/>
              </a:ext>
            </a:extLst>
          </p:cNvPr>
          <p:cNvPicPr/>
          <p:nvPr/>
        </p:nvPicPr>
        <p:blipFill rotWithShape="1">
          <a:blip r:embed="rId2"/>
          <a:srcRect l="5449" t="20810" r="14423" b="17047"/>
          <a:stretch/>
        </p:blipFill>
        <p:spPr bwMode="auto">
          <a:xfrm>
            <a:off x="1758462" y="1674054"/>
            <a:ext cx="8553156" cy="37982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463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Youngster </a:t>
            </a:r>
          </a:p>
          <a:p>
            <a:pPr marL="0" indent="0">
              <a:buFont typeface="Wingdings 3" charset="2"/>
              <a:buNone/>
            </a:pPr>
            <a:endParaRPr lang="en-US" sz="4000" dirty="0"/>
          </a:p>
        </p:txBody>
      </p:sp>
      <p:pic>
        <p:nvPicPr>
          <p:cNvPr id="5" name="Picture 4">
            <a:extLst>
              <a:ext uri="{FF2B5EF4-FFF2-40B4-BE49-F238E27FC236}">
                <a16:creationId xmlns:a16="http://schemas.microsoft.com/office/drawing/2014/main" id="{3D2043E1-8C7E-4E82-9003-89E87112EEF5}"/>
              </a:ext>
            </a:extLst>
          </p:cNvPr>
          <p:cNvPicPr/>
          <p:nvPr/>
        </p:nvPicPr>
        <p:blipFill rotWithShape="1">
          <a:blip r:embed="rId2"/>
          <a:srcRect l="5449" t="25086" r="3365" b="10775"/>
          <a:stretch/>
        </p:blipFill>
        <p:spPr bwMode="auto">
          <a:xfrm>
            <a:off x="1899139" y="2144984"/>
            <a:ext cx="8586452" cy="38463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4770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1F837B8C-D46A-4855-B014-031D8B021CC1}"/>
              </a:ext>
            </a:extLst>
          </p:cNvPr>
          <p:cNvPicPr/>
          <p:nvPr/>
        </p:nvPicPr>
        <p:blipFill rotWithShape="1">
          <a:blip r:embed="rId2"/>
          <a:srcRect l="5449" t="28221" r="9615" b="9350"/>
          <a:stretch/>
        </p:blipFill>
        <p:spPr bwMode="auto">
          <a:xfrm>
            <a:off x="1744394" y="1702191"/>
            <a:ext cx="8637563" cy="3924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260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D7CD-8E77-405A-9D11-C67276D0BEC5}"/>
              </a:ext>
            </a:extLst>
          </p:cNvPr>
          <p:cNvSpPr>
            <a:spLocks noGrp="1"/>
          </p:cNvSpPr>
          <p:nvPr>
            <p:ph type="title"/>
          </p:nvPr>
        </p:nvSpPr>
        <p:spPr/>
        <p:txBody>
          <a:bodyPr/>
          <a:lstStyle/>
          <a:p>
            <a:r>
              <a:rPr lang="en-US" dirty="0"/>
              <a:t>Loading The Datasets -</a:t>
            </a:r>
          </a:p>
        </p:txBody>
      </p:sp>
      <p:sp>
        <p:nvSpPr>
          <p:cNvPr id="3" name="Content Placeholder 2">
            <a:extLst>
              <a:ext uri="{FF2B5EF4-FFF2-40B4-BE49-F238E27FC236}">
                <a16:creationId xmlns:a16="http://schemas.microsoft.com/office/drawing/2014/main" id="{2FB0D942-9CE2-417A-948E-34A3C9133A75}"/>
              </a:ext>
            </a:extLst>
          </p:cNvPr>
          <p:cNvSpPr>
            <a:spLocks noGrp="1"/>
          </p:cNvSpPr>
          <p:nvPr>
            <p:ph idx="1"/>
          </p:nvPr>
        </p:nvSpPr>
        <p:spPr>
          <a:xfrm>
            <a:off x="9279059" y="2052918"/>
            <a:ext cx="2594073" cy="4195481"/>
          </a:xfrm>
        </p:spPr>
        <p:txBody>
          <a:bodyPr/>
          <a:lstStyle/>
          <a:p>
            <a:r>
              <a:rPr lang="en-US" dirty="0"/>
              <a:t>After loading the datasets checking for missing values percentage</a:t>
            </a:r>
          </a:p>
          <a:p>
            <a:r>
              <a:rPr lang="en-US" dirty="0"/>
              <a:t>unique values</a:t>
            </a:r>
          </a:p>
          <a:p>
            <a:r>
              <a:rPr lang="en-US" dirty="0"/>
              <a:t>duplicate values</a:t>
            </a:r>
          </a:p>
          <a:p>
            <a:endParaRPr lang="en-US" dirty="0"/>
          </a:p>
        </p:txBody>
      </p:sp>
      <p:pic>
        <p:nvPicPr>
          <p:cNvPr id="5" name="Picture 4">
            <a:extLst>
              <a:ext uri="{FF2B5EF4-FFF2-40B4-BE49-F238E27FC236}">
                <a16:creationId xmlns:a16="http://schemas.microsoft.com/office/drawing/2014/main" id="{76C5090E-DB23-4BD1-868C-2373B87C484E}"/>
              </a:ext>
            </a:extLst>
          </p:cNvPr>
          <p:cNvPicPr/>
          <p:nvPr/>
        </p:nvPicPr>
        <p:blipFill rotWithShape="1">
          <a:blip r:embed="rId2"/>
          <a:srcRect l="4808" t="32497" r="2724" b="13626"/>
          <a:stretch/>
        </p:blipFill>
        <p:spPr bwMode="auto">
          <a:xfrm>
            <a:off x="534573" y="1364567"/>
            <a:ext cx="8309390" cy="265879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08D5B601-D18E-4C15-9341-C2F890B74C6F}"/>
              </a:ext>
            </a:extLst>
          </p:cNvPr>
          <p:cNvPicPr/>
          <p:nvPr/>
        </p:nvPicPr>
        <p:blipFill rotWithShape="1">
          <a:blip r:embed="rId3"/>
          <a:srcRect l="6250" t="27650" r="66667" b="17333"/>
          <a:stretch/>
        </p:blipFill>
        <p:spPr bwMode="auto">
          <a:xfrm>
            <a:off x="534572" y="4206240"/>
            <a:ext cx="3418449" cy="247591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6EC7548-5E3A-4ED7-83C0-819746B44D9E}"/>
              </a:ext>
            </a:extLst>
          </p:cNvPr>
          <p:cNvPicPr/>
          <p:nvPr/>
        </p:nvPicPr>
        <p:blipFill rotWithShape="1">
          <a:blip r:embed="rId4"/>
          <a:srcRect l="6731" t="28790" r="61218" b="16762"/>
          <a:stretch/>
        </p:blipFill>
        <p:spPr bwMode="auto">
          <a:xfrm>
            <a:off x="4820533" y="4206240"/>
            <a:ext cx="3418448" cy="2475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453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Teenager</a:t>
            </a:r>
          </a:p>
          <a:p>
            <a:pPr marL="0" indent="0">
              <a:buFont typeface="Wingdings 3" charset="2"/>
              <a:buNone/>
            </a:pPr>
            <a:endParaRPr lang="en-US" sz="4000" dirty="0"/>
          </a:p>
        </p:txBody>
      </p:sp>
      <p:pic>
        <p:nvPicPr>
          <p:cNvPr id="6" name="Picture 5">
            <a:extLst>
              <a:ext uri="{FF2B5EF4-FFF2-40B4-BE49-F238E27FC236}">
                <a16:creationId xmlns:a16="http://schemas.microsoft.com/office/drawing/2014/main" id="{A7BABF38-C5ED-4E02-944A-63155D1B1C40}"/>
              </a:ext>
            </a:extLst>
          </p:cNvPr>
          <p:cNvPicPr/>
          <p:nvPr/>
        </p:nvPicPr>
        <p:blipFill rotWithShape="1">
          <a:blip r:embed="rId2"/>
          <a:srcRect l="5609" t="19955" r="2243" b="8494"/>
          <a:stretch/>
        </p:blipFill>
        <p:spPr bwMode="auto">
          <a:xfrm>
            <a:off x="1941342" y="2144984"/>
            <a:ext cx="8544249" cy="3707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4091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CDEE6380-CE63-4006-B9CF-D94C0F8D2D1F}"/>
              </a:ext>
            </a:extLst>
          </p:cNvPr>
          <p:cNvPicPr/>
          <p:nvPr/>
        </p:nvPicPr>
        <p:blipFill rotWithShape="1">
          <a:blip r:embed="rId2"/>
          <a:srcRect l="5449" t="20524" r="4647" b="7639"/>
          <a:stretch/>
        </p:blipFill>
        <p:spPr bwMode="auto">
          <a:xfrm>
            <a:off x="1758463" y="1617784"/>
            <a:ext cx="8623494" cy="40514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7001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Elder</a:t>
            </a:r>
          </a:p>
          <a:p>
            <a:pPr marL="0" indent="0">
              <a:buFont typeface="Wingdings 3" charset="2"/>
              <a:buNone/>
            </a:pPr>
            <a:endParaRPr lang="en-US" sz="4000" dirty="0"/>
          </a:p>
        </p:txBody>
      </p:sp>
      <p:pic>
        <p:nvPicPr>
          <p:cNvPr id="5" name="Picture 4">
            <a:extLst>
              <a:ext uri="{FF2B5EF4-FFF2-40B4-BE49-F238E27FC236}">
                <a16:creationId xmlns:a16="http://schemas.microsoft.com/office/drawing/2014/main" id="{BFF7EFC6-4DF7-4CC1-8417-E06919AAF7F7}"/>
              </a:ext>
            </a:extLst>
          </p:cNvPr>
          <p:cNvPicPr/>
          <p:nvPr/>
        </p:nvPicPr>
        <p:blipFill rotWithShape="1">
          <a:blip r:embed="rId2"/>
          <a:srcRect l="5608" t="21380" r="5128" b="7640"/>
          <a:stretch/>
        </p:blipFill>
        <p:spPr bwMode="auto">
          <a:xfrm>
            <a:off x="1941343" y="2144984"/>
            <a:ext cx="8440614" cy="3693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4461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237D3DD1-1FCB-49F7-9B5C-CF3CC469A02D}"/>
              </a:ext>
            </a:extLst>
          </p:cNvPr>
          <p:cNvPicPr/>
          <p:nvPr/>
        </p:nvPicPr>
        <p:blipFill rotWithShape="1">
          <a:blip r:embed="rId2"/>
          <a:srcRect l="5450" t="19669" r="7371" b="9635"/>
          <a:stretch/>
        </p:blipFill>
        <p:spPr bwMode="auto">
          <a:xfrm>
            <a:off x="1758461" y="1631852"/>
            <a:ext cx="8609427" cy="4171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4431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Children</a:t>
            </a:r>
          </a:p>
          <a:p>
            <a:pPr marL="0" indent="0">
              <a:buFont typeface="Wingdings 3" charset="2"/>
              <a:buNone/>
            </a:pPr>
            <a:endParaRPr lang="en-US" sz="4000" dirty="0"/>
          </a:p>
        </p:txBody>
      </p:sp>
      <p:pic>
        <p:nvPicPr>
          <p:cNvPr id="6" name="Picture 5">
            <a:extLst>
              <a:ext uri="{FF2B5EF4-FFF2-40B4-BE49-F238E27FC236}">
                <a16:creationId xmlns:a16="http://schemas.microsoft.com/office/drawing/2014/main" id="{6D92A0BE-0DA9-4142-9B7B-6D3D64CF1526}"/>
              </a:ext>
            </a:extLst>
          </p:cNvPr>
          <p:cNvPicPr/>
          <p:nvPr/>
        </p:nvPicPr>
        <p:blipFill rotWithShape="1">
          <a:blip r:embed="rId2"/>
          <a:srcRect l="5450" t="23375" r="2403" b="33295"/>
          <a:stretch/>
        </p:blipFill>
        <p:spPr bwMode="auto">
          <a:xfrm>
            <a:off x="1899138" y="2144983"/>
            <a:ext cx="8586453" cy="25680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0190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4" name="Picture 3">
            <a:extLst>
              <a:ext uri="{FF2B5EF4-FFF2-40B4-BE49-F238E27FC236}">
                <a16:creationId xmlns:a16="http://schemas.microsoft.com/office/drawing/2014/main" id="{BE0F8D31-D109-44DA-AAD8-2EA8B5E356A9}"/>
              </a:ext>
            </a:extLst>
          </p:cNvPr>
          <p:cNvPicPr/>
          <p:nvPr/>
        </p:nvPicPr>
        <p:blipFill rotWithShape="1">
          <a:blip r:embed="rId2"/>
          <a:srcRect l="5449" t="19954" r="60416" b="35291"/>
          <a:stretch/>
        </p:blipFill>
        <p:spPr bwMode="auto">
          <a:xfrm>
            <a:off x="1856935" y="1688123"/>
            <a:ext cx="5669280" cy="3108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000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2598-F2DA-43CD-88BF-F7D17854618E}"/>
              </a:ext>
            </a:extLst>
          </p:cNvPr>
          <p:cNvSpPr>
            <a:spLocks noGrp="1"/>
          </p:cNvSpPr>
          <p:nvPr>
            <p:ph idx="1"/>
          </p:nvPr>
        </p:nvSpPr>
        <p:spPr>
          <a:xfrm>
            <a:off x="1378634" y="1502810"/>
            <a:ext cx="9106957" cy="642174"/>
          </a:xfrm>
        </p:spPr>
        <p:txBody>
          <a:bodyPr>
            <a:normAutofit/>
          </a:bodyPr>
          <a:lstStyle/>
          <a:p>
            <a:r>
              <a:rPr lang="en-US" sz="2800" dirty="0"/>
              <a:t> Pivot table </a:t>
            </a:r>
          </a:p>
          <a:p>
            <a:pPr marL="0" indent="0">
              <a:buNone/>
            </a:pPr>
            <a:endParaRPr lang="en-US" sz="4000" dirty="0"/>
          </a:p>
        </p:txBody>
      </p:sp>
      <p:sp>
        <p:nvSpPr>
          <p:cNvPr id="4" name="Content Placeholder 2">
            <a:extLst>
              <a:ext uri="{FF2B5EF4-FFF2-40B4-BE49-F238E27FC236}">
                <a16:creationId xmlns:a16="http://schemas.microsoft.com/office/drawing/2014/main" id="{C43E5505-8B64-4ED8-87E1-E9F18122B7AE}"/>
              </a:ext>
            </a:extLst>
          </p:cNvPr>
          <p:cNvSpPr txBox="1">
            <a:spLocks/>
          </p:cNvSpPr>
          <p:nvPr/>
        </p:nvSpPr>
        <p:spPr>
          <a:xfrm>
            <a:off x="802839" y="866708"/>
            <a:ext cx="9413482" cy="10105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4000" dirty="0"/>
              <a:t> Other</a:t>
            </a:r>
          </a:p>
          <a:p>
            <a:pPr marL="0" indent="0">
              <a:buFont typeface="Wingdings 3" charset="2"/>
              <a:buNone/>
            </a:pPr>
            <a:endParaRPr lang="en-US" sz="4000" dirty="0"/>
          </a:p>
        </p:txBody>
      </p:sp>
      <p:pic>
        <p:nvPicPr>
          <p:cNvPr id="5" name="Picture 4">
            <a:extLst>
              <a:ext uri="{FF2B5EF4-FFF2-40B4-BE49-F238E27FC236}">
                <a16:creationId xmlns:a16="http://schemas.microsoft.com/office/drawing/2014/main" id="{6875D9B0-8786-4C84-83DA-27535C9F4D59}"/>
              </a:ext>
            </a:extLst>
          </p:cNvPr>
          <p:cNvPicPr/>
          <p:nvPr/>
        </p:nvPicPr>
        <p:blipFill rotWithShape="1">
          <a:blip r:embed="rId2"/>
          <a:srcRect l="5449" t="23659" r="4006" b="12202"/>
          <a:stretch/>
        </p:blipFill>
        <p:spPr bwMode="auto">
          <a:xfrm>
            <a:off x="1913207" y="2144984"/>
            <a:ext cx="8572384" cy="3693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8241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B9C39-EEB7-4CBE-BEBB-B33D7BD75FB6}"/>
              </a:ext>
            </a:extLst>
          </p:cNvPr>
          <p:cNvSpPr>
            <a:spLocks noGrp="1"/>
          </p:cNvSpPr>
          <p:nvPr>
            <p:ph idx="1"/>
          </p:nvPr>
        </p:nvSpPr>
        <p:spPr>
          <a:xfrm>
            <a:off x="1327053" y="1055078"/>
            <a:ext cx="9791113" cy="450166"/>
          </a:xfrm>
        </p:spPr>
        <p:txBody>
          <a:bodyPr>
            <a:normAutofit lnSpcReduction="10000"/>
          </a:bodyPr>
          <a:lstStyle/>
          <a:p>
            <a:r>
              <a:rPr lang="en-US" sz="2400" dirty="0"/>
              <a:t>User to User</a:t>
            </a:r>
          </a:p>
        </p:txBody>
      </p:sp>
      <p:pic>
        <p:nvPicPr>
          <p:cNvPr id="5" name="Picture 4">
            <a:extLst>
              <a:ext uri="{FF2B5EF4-FFF2-40B4-BE49-F238E27FC236}">
                <a16:creationId xmlns:a16="http://schemas.microsoft.com/office/drawing/2014/main" id="{E76AF33F-0DE3-4726-951B-08F1271C4111}"/>
              </a:ext>
            </a:extLst>
          </p:cNvPr>
          <p:cNvPicPr/>
          <p:nvPr/>
        </p:nvPicPr>
        <p:blipFill rotWithShape="1">
          <a:blip r:embed="rId2"/>
          <a:srcRect l="5289" t="26512" r="10737" b="11345"/>
          <a:stretch/>
        </p:blipFill>
        <p:spPr bwMode="auto">
          <a:xfrm>
            <a:off x="1772529" y="1617784"/>
            <a:ext cx="8609428" cy="40655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3287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898E-020D-416A-B509-68F28C01B1A8}"/>
              </a:ext>
            </a:extLst>
          </p:cNvPr>
          <p:cNvSpPr>
            <a:spLocks noGrp="1"/>
          </p:cNvSpPr>
          <p:nvPr>
            <p:ph type="title"/>
          </p:nvPr>
        </p:nvSpPr>
        <p:spPr>
          <a:xfrm>
            <a:off x="646111" y="452718"/>
            <a:ext cx="9404723" cy="869645"/>
          </a:xfrm>
        </p:spPr>
        <p:txBody>
          <a:bodyPr/>
          <a:lstStyle/>
          <a:p>
            <a:r>
              <a:rPr lang="en-US" dirty="0"/>
              <a:t>Model Validation of Area</a:t>
            </a:r>
          </a:p>
        </p:txBody>
      </p:sp>
      <p:sp>
        <p:nvSpPr>
          <p:cNvPr id="3" name="Content Placeholder 2">
            <a:extLst>
              <a:ext uri="{FF2B5EF4-FFF2-40B4-BE49-F238E27FC236}">
                <a16:creationId xmlns:a16="http://schemas.microsoft.com/office/drawing/2014/main" id="{DE654149-2C22-4474-AEAF-E5E5C09E6053}"/>
              </a:ext>
            </a:extLst>
          </p:cNvPr>
          <p:cNvSpPr>
            <a:spLocks noGrp="1"/>
          </p:cNvSpPr>
          <p:nvPr>
            <p:ph idx="1"/>
          </p:nvPr>
        </p:nvSpPr>
        <p:spPr>
          <a:xfrm>
            <a:off x="10986868" y="2052918"/>
            <a:ext cx="886264" cy="4195481"/>
          </a:xfrm>
        </p:spPr>
        <p:txBody>
          <a:bodyPr/>
          <a:lstStyle/>
          <a:p>
            <a:endParaRPr lang="en-US" dirty="0"/>
          </a:p>
        </p:txBody>
      </p:sp>
      <p:pic>
        <p:nvPicPr>
          <p:cNvPr id="4" name="Picture 3">
            <a:extLst>
              <a:ext uri="{FF2B5EF4-FFF2-40B4-BE49-F238E27FC236}">
                <a16:creationId xmlns:a16="http://schemas.microsoft.com/office/drawing/2014/main" id="{17D16D4F-4F86-4B77-A504-7A8A3A317E18}"/>
              </a:ext>
            </a:extLst>
          </p:cNvPr>
          <p:cNvPicPr/>
          <p:nvPr/>
        </p:nvPicPr>
        <p:blipFill rotWithShape="1">
          <a:blip r:embed="rId2"/>
          <a:srcRect l="6250" t="18531" r="41827" b="17046"/>
          <a:stretch/>
        </p:blipFill>
        <p:spPr bwMode="auto">
          <a:xfrm>
            <a:off x="646111" y="1626577"/>
            <a:ext cx="7302135" cy="3829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2374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898E-020D-416A-B509-68F28C01B1A8}"/>
              </a:ext>
            </a:extLst>
          </p:cNvPr>
          <p:cNvSpPr>
            <a:spLocks noGrp="1"/>
          </p:cNvSpPr>
          <p:nvPr>
            <p:ph type="title"/>
          </p:nvPr>
        </p:nvSpPr>
        <p:spPr>
          <a:xfrm>
            <a:off x="646111" y="452718"/>
            <a:ext cx="9404723" cy="869645"/>
          </a:xfrm>
        </p:spPr>
        <p:txBody>
          <a:bodyPr/>
          <a:lstStyle/>
          <a:p>
            <a:r>
              <a:rPr lang="en-US" dirty="0"/>
              <a:t>Model Validation of Age</a:t>
            </a:r>
          </a:p>
        </p:txBody>
      </p:sp>
      <p:sp>
        <p:nvSpPr>
          <p:cNvPr id="3" name="Content Placeholder 2">
            <a:extLst>
              <a:ext uri="{FF2B5EF4-FFF2-40B4-BE49-F238E27FC236}">
                <a16:creationId xmlns:a16="http://schemas.microsoft.com/office/drawing/2014/main" id="{DE654149-2C22-4474-AEAF-E5E5C09E6053}"/>
              </a:ext>
            </a:extLst>
          </p:cNvPr>
          <p:cNvSpPr>
            <a:spLocks noGrp="1"/>
          </p:cNvSpPr>
          <p:nvPr>
            <p:ph idx="1"/>
          </p:nvPr>
        </p:nvSpPr>
        <p:spPr>
          <a:xfrm>
            <a:off x="10986868" y="2052918"/>
            <a:ext cx="886264" cy="4195481"/>
          </a:xfrm>
        </p:spPr>
        <p:txBody>
          <a:bodyPr/>
          <a:lstStyle/>
          <a:p>
            <a:endParaRPr lang="en-US" dirty="0"/>
          </a:p>
        </p:txBody>
      </p:sp>
      <p:pic>
        <p:nvPicPr>
          <p:cNvPr id="5" name="Picture 4">
            <a:extLst>
              <a:ext uri="{FF2B5EF4-FFF2-40B4-BE49-F238E27FC236}">
                <a16:creationId xmlns:a16="http://schemas.microsoft.com/office/drawing/2014/main" id="{5E9AFA19-83B8-4E7A-AA96-68613F1AB86F}"/>
              </a:ext>
            </a:extLst>
          </p:cNvPr>
          <p:cNvPicPr/>
          <p:nvPr/>
        </p:nvPicPr>
        <p:blipFill rotWithShape="1">
          <a:blip r:embed="rId2"/>
          <a:srcRect l="34455" t="18529" r="13141" b="17046"/>
          <a:stretch/>
        </p:blipFill>
        <p:spPr bwMode="auto">
          <a:xfrm>
            <a:off x="646111" y="1575581"/>
            <a:ext cx="7118252" cy="4195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9090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AAF571-53C0-4CB6-AC18-CBE695245C22}"/>
              </a:ext>
            </a:extLst>
          </p:cNvPr>
          <p:cNvSpPr>
            <a:spLocks noGrp="1"/>
          </p:cNvSpPr>
          <p:nvPr>
            <p:ph idx="1"/>
          </p:nvPr>
        </p:nvSpPr>
        <p:spPr>
          <a:xfrm>
            <a:off x="9355015" y="1331260"/>
            <a:ext cx="2658795" cy="4917139"/>
          </a:xfrm>
        </p:spPr>
        <p:txBody>
          <a:bodyPr/>
          <a:lstStyle/>
          <a:p>
            <a:r>
              <a:rPr lang="en-US" dirty="0"/>
              <a:t>We merged the book dataset and rating dataset</a:t>
            </a:r>
          </a:p>
        </p:txBody>
      </p:sp>
      <p:pic>
        <p:nvPicPr>
          <p:cNvPr id="4" name="Picture 3">
            <a:extLst>
              <a:ext uri="{FF2B5EF4-FFF2-40B4-BE49-F238E27FC236}">
                <a16:creationId xmlns:a16="http://schemas.microsoft.com/office/drawing/2014/main" id="{0DFE0013-EA1A-4339-9F7D-13E2C9504FBF}"/>
              </a:ext>
            </a:extLst>
          </p:cNvPr>
          <p:cNvPicPr/>
          <p:nvPr/>
        </p:nvPicPr>
        <p:blipFill rotWithShape="1">
          <a:blip r:embed="rId2"/>
          <a:srcRect l="7212" t="22520" r="1122" b="16477"/>
          <a:stretch/>
        </p:blipFill>
        <p:spPr bwMode="auto">
          <a:xfrm>
            <a:off x="660179" y="1389184"/>
            <a:ext cx="8413483" cy="40796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7890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BDFA-B692-4C9E-8674-D98BD8D283AD}"/>
              </a:ext>
            </a:extLst>
          </p:cNvPr>
          <p:cNvSpPr>
            <a:spLocks noGrp="1"/>
          </p:cNvSpPr>
          <p:nvPr>
            <p:ph type="title"/>
          </p:nvPr>
        </p:nvSpPr>
        <p:spPr>
          <a:xfrm>
            <a:off x="1124413" y="2728735"/>
            <a:ext cx="9404723" cy="1400530"/>
          </a:xfrm>
        </p:spPr>
        <p:txBody>
          <a:bodyPr/>
          <a:lstStyle/>
          <a:p>
            <a:r>
              <a:rPr lang="en-US" sz="6000" dirty="0"/>
              <a:t>             Thank You </a:t>
            </a:r>
          </a:p>
        </p:txBody>
      </p:sp>
    </p:spTree>
    <p:extLst>
      <p:ext uri="{BB962C8B-B14F-4D97-AF65-F5344CB8AC3E}">
        <p14:creationId xmlns:p14="http://schemas.microsoft.com/office/powerpoint/2010/main" val="3678288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89D5-7C4F-4307-94C2-7086215588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48FDFD-40E9-499B-BC21-3039FB4B1B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3957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BF09-D658-49B5-8607-EDFB9B3582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907DD5-EC30-4129-BDC6-665C8789DE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5843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4FAE-612A-481D-BC6E-FF8CBAABC2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AFC151-B75B-41F5-BFA5-B9BE4216A7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835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4C36-0937-411E-8734-E82F3C604E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6E92F-F652-41B2-8B1A-221C4EC24F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864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AFFB-6243-4C12-9B96-871CF9A2CF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E287F5-9CA0-436A-A956-6339CEA672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86570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0536-41F6-42AE-83BC-2C2F6FBC60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5F21E3-F3C3-4197-AEEE-F007704374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01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1DAA-BC98-40AE-9A55-851B85F947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1C1529-315A-4207-A785-E9D909D92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9258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33FE-5998-45D5-BC5D-B085AB6707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18ED71-A639-4831-A74D-84237FF904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18420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03B7-E6B1-4B10-B5C6-C2CB35FA0F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3C2911-9130-404A-A80A-C4C6AFAF53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731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E611-2232-4182-A2F4-A74A9DE3C382}"/>
              </a:ext>
            </a:extLst>
          </p:cNvPr>
          <p:cNvSpPr>
            <a:spLocks noGrp="1"/>
          </p:cNvSpPr>
          <p:nvPr>
            <p:ph type="title"/>
          </p:nvPr>
        </p:nvSpPr>
        <p:spPr>
          <a:xfrm>
            <a:off x="731520" y="452718"/>
            <a:ext cx="9319314" cy="1400530"/>
          </a:xfrm>
        </p:spPr>
        <p:txBody>
          <a:bodyPr/>
          <a:lstStyle/>
          <a:p>
            <a:r>
              <a:rPr lang="en-US" dirty="0"/>
              <a:t>Data Cleaning - </a:t>
            </a:r>
          </a:p>
        </p:txBody>
      </p:sp>
      <p:sp>
        <p:nvSpPr>
          <p:cNvPr id="3" name="Content Placeholder 2">
            <a:extLst>
              <a:ext uri="{FF2B5EF4-FFF2-40B4-BE49-F238E27FC236}">
                <a16:creationId xmlns:a16="http://schemas.microsoft.com/office/drawing/2014/main" id="{39B02AA5-1610-455D-9E04-C3EFF981BBC2}"/>
              </a:ext>
            </a:extLst>
          </p:cNvPr>
          <p:cNvSpPr>
            <a:spLocks noGrp="1"/>
          </p:cNvSpPr>
          <p:nvPr>
            <p:ph idx="1"/>
          </p:nvPr>
        </p:nvSpPr>
        <p:spPr>
          <a:xfrm>
            <a:off x="9186204" y="2052918"/>
            <a:ext cx="2883876" cy="4195481"/>
          </a:xfrm>
        </p:spPr>
        <p:txBody>
          <a:bodyPr/>
          <a:lstStyle/>
          <a:p>
            <a:r>
              <a:rPr lang="en-US" dirty="0"/>
              <a:t> we removed duplicates values </a:t>
            </a:r>
          </a:p>
        </p:txBody>
      </p:sp>
      <p:pic>
        <p:nvPicPr>
          <p:cNvPr id="4" name="Picture 3">
            <a:extLst>
              <a:ext uri="{FF2B5EF4-FFF2-40B4-BE49-F238E27FC236}">
                <a16:creationId xmlns:a16="http://schemas.microsoft.com/office/drawing/2014/main" id="{BBCC8C35-9D0E-4915-A241-C78535FBEF8F}"/>
              </a:ext>
            </a:extLst>
          </p:cNvPr>
          <p:cNvPicPr/>
          <p:nvPr/>
        </p:nvPicPr>
        <p:blipFill rotWithShape="1">
          <a:blip r:embed="rId2"/>
          <a:srcRect l="4808" t="32497" r="2724" b="13626"/>
          <a:stretch/>
        </p:blipFill>
        <p:spPr bwMode="auto">
          <a:xfrm>
            <a:off x="557983" y="1322363"/>
            <a:ext cx="8309390" cy="268692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861D5E3-174E-4590-AD85-3268E2E45159}"/>
              </a:ext>
            </a:extLst>
          </p:cNvPr>
          <p:cNvPicPr/>
          <p:nvPr/>
        </p:nvPicPr>
        <p:blipFill rotWithShape="1">
          <a:blip r:embed="rId3"/>
          <a:srcRect l="6250" t="27650" r="66667" b="17333"/>
          <a:stretch/>
        </p:blipFill>
        <p:spPr bwMode="auto">
          <a:xfrm>
            <a:off x="534572" y="4206240"/>
            <a:ext cx="3418449" cy="247591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7892C0B-5D37-479D-BE8A-AE70F469851A}"/>
              </a:ext>
            </a:extLst>
          </p:cNvPr>
          <p:cNvPicPr/>
          <p:nvPr/>
        </p:nvPicPr>
        <p:blipFill rotWithShape="1">
          <a:blip r:embed="rId4"/>
          <a:srcRect l="6731" t="28790" r="61218" b="16762"/>
          <a:stretch/>
        </p:blipFill>
        <p:spPr bwMode="auto">
          <a:xfrm>
            <a:off x="4820533" y="4206240"/>
            <a:ext cx="3418448" cy="2475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0555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4071-3C7D-4615-BEB7-8949A7F65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92127A-6861-438A-B91A-32746B07D6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4719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0B00-5C62-4FB9-8A8A-4144C25DEA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BF2EB3-3CBE-41EF-B872-7400CBB113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5046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2EC-1D07-43B5-B63C-E7096B41AC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7F408E-15CA-41DA-90CE-9751BFB9E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1918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4451-3C4C-4CB4-A1D7-92023099C9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7F53A4-8A8D-4FFB-ADA4-32DF23D0E3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879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777ED-9862-4BED-AE58-A663BDCFBF82}"/>
              </a:ext>
            </a:extLst>
          </p:cNvPr>
          <p:cNvSpPr>
            <a:spLocks noGrp="1"/>
          </p:cNvSpPr>
          <p:nvPr>
            <p:ph type="title"/>
          </p:nvPr>
        </p:nvSpPr>
        <p:spPr/>
        <p:txBody>
          <a:bodyPr/>
          <a:lstStyle/>
          <a:p>
            <a:r>
              <a:rPr lang="en-US" dirty="0"/>
              <a:t>EDA - </a:t>
            </a:r>
          </a:p>
        </p:txBody>
      </p:sp>
      <p:sp>
        <p:nvSpPr>
          <p:cNvPr id="3" name="Content Placeholder 2">
            <a:extLst>
              <a:ext uri="{FF2B5EF4-FFF2-40B4-BE49-F238E27FC236}">
                <a16:creationId xmlns:a16="http://schemas.microsoft.com/office/drawing/2014/main" id="{FC5227DE-161C-43A6-B716-AD04CBB0C3B3}"/>
              </a:ext>
            </a:extLst>
          </p:cNvPr>
          <p:cNvSpPr>
            <a:spLocks noGrp="1"/>
          </p:cNvSpPr>
          <p:nvPr>
            <p:ph idx="1"/>
          </p:nvPr>
        </p:nvSpPr>
        <p:spPr>
          <a:xfrm>
            <a:off x="645130" y="1266093"/>
            <a:ext cx="9404723" cy="3108960"/>
          </a:xfrm>
        </p:spPr>
        <p:txBody>
          <a:bodyPr/>
          <a:lstStyle/>
          <a:p>
            <a:r>
              <a:rPr lang="en-US" dirty="0"/>
              <a:t>In Book dataset there are 271360 rows x 8 columns </a:t>
            </a:r>
          </a:p>
          <a:p>
            <a:r>
              <a:rPr lang="en-US" dirty="0"/>
              <a:t>In Rating dataset there are 1149780 rows x 3 columns </a:t>
            </a:r>
          </a:p>
          <a:p>
            <a:r>
              <a:rPr lang="en-US" dirty="0"/>
              <a:t>In Users dataset there are 278858 rows x 3 columns </a:t>
            </a:r>
          </a:p>
          <a:p>
            <a:r>
              <a:rPr lang="en-US" dirty="0"/>
              <a:t>In Ratings there are 271362 rows x 7 columns  </a:t>
            </a:r>
          </a:p>
          <a:p>
            <a:r>
              <a:rPr lang="en-US" dirty="0"/>
              <a:t>Duplicate values 0</a:t>
            </a:r>
          </a:p>
          <a:p>
            <a:r>
              <a:rPr lang="en-US" dirty="0"/>
              <a:t>Missing values percentage in users (age column) is 40 %</a:t>
            </a:r>
          </a:p>
          <a:p>
            <a:r>
              <a:rPr lang="en-US" dirty="0"/>
              <a:t>Describing all datasets :</a:t>
            </a:r>
          </a:p>
          <a:p>
            <a:pPr marL="0" indent="0">
              <a:buNone/>
            </a:pPr>
            <a:endParaRPr lang="en-US" dirty="0"/>
          </a:p>
        </p:txBody>
      </p:sp>
      <p:pic>
        <p:nvPicPr>
          <p:cNvPr id="4" name="Picture 3">
            <a:extLst>
              <a:ext uri="{FF2B5EF4-FFF2-40B4-BE49-F238E27FC236}">
                <a16:creationId xmlns:a16="http://schemas.microsoft.com/office/drawing/2014/main" id="{942C8267-78C8-4C52-A61C-1AF138FCDEC4}"/>
              </a:ext>
            </a:extLst>
          </p:cNvPr>
          <p:cNvPicPr/>
          <p:nvPr/>
        </p:nvPicPr>
        <p:blipFill rotWithShape="1">
          <a:blip r:embed="rId2"/>
          <a:srcRect l="7532" t="50457" r="480" b="21892"/>
          <a:stretch/>
        </p:blipFill>
        <p:spPr bwMode="auto">
          <a:xfrm>
            <a:off x="628649" y="4375053"/>
            <a:ext cx="7347733" cy="203022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1D12FBD-1AAE-4B6E-ADFA-0EE85679CABB}"/>
              </a:ext>
            </a:extLst>
          </p:cNvPr>
          <p:cNvPicPr/>
          <p:nvPr/>
        </p:nvPicPr>
        <p:blipFill rotWithShape="1">
          <a:blip r:embed="rId3"/>
          <a:srcRect l="7051" t="35063" r="72437" b="25029"/>
          <a:stretch/>
        </p:blipFill>
        <p:spPr bwMode="auto">
          <a:xfrm>
            <a:off x="8581292" y="4375053"/>
            <a:ext cx="2982059" cy="20302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995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9947D4-9CF9-4556-A10C-BECFBDCA1044}"/>
              </a:ext>
            </a:extLst>
          </p:cNvPr>
          <p:cNvPicPr>
            <a:picLocks noGrp="1"/>
          </p:cNvPicPr>
          <p:nvPr>
            <p:ph idx="1"/>
          </p:nvPr>
        </p:nvPicPr>
        <p:blipFill rotWithShape="1">
          <a:blip r:embed="rId2"/>
          <a:srcRect l="7532" t="30787" r="72115" b="30730"/>
          <a:stretch/>
        </p:blipFill>
        <p:spPr bwMode="auto">
          <a:xfrm>
            <a:off x="646111" y="1589650"/>
            <a:ext cx="4033651" cy="416638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3736EA0-980E-4186-9F89-4DD1BBC7DE1C}"/>
              </a:ext>
            </a:extLst>
          </p:cNvPr>
          <p:cNvPicPr/>
          <p:nvPr/>
        </p:nvPicPr>
        <p:blipFill rotWithShape="1">
          <a:blip r:embed="rId3"/>
          <a:srcRect l="6571" t="37343" r="71314" b="24458"/>
          <a:stretch/>
        </p:blipFill>
        <p:spPr bwMode="auto">
          <a:xfrm>
            <a:off x="5978769" y="1589650"/>
            <a:ext cx="4318781" cy="41663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49243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321</TotalTime>
  <Words>834</Words>
  <Application>Microsoft Office PowerPoint</Application>
  <PresentationFormat>Widescreen</PresentationFormat>
  <Paragraphs>103</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Century Gothic</vt:lpstr>
      <vt:lpstr>Wingdings 3</vt:lpstr>
      <vt:lpstr>Ion</vt:lpstr>
      <vt:lpstr>Book Recommendation System </vt:lpstr>
      <vt:lpstr>Mentor –  Neha Gupta</vt:lpstr>
      <vt:lpstr>Objective -     </vt:lpstr>
      <vt:lpstr>Model Building Pictures </vt:lpstr>
      <vt:lpstr>Loading The Datasets -</vt:lpstr>
      <vt:lpstr>PowerPoint Presentation</vt:lpstr>
      <vt:lpstr>Data Cleaning - </vt:lpstr>
      <vt:lpstr>EDA - </vt:lpstr>
      <vt:lpstr>PowerPoint Presentation</vt:lpstr>
      <vt:lpstr>Data Visualization of Users </vt:lpstr>
      <vt:lpstr>PowerPoint Presentation</vt:lpstr>
      <vt:lpstr>PowerPoint Presentation</vt:lpstr>
      <vt:lpstr>PowerPoint Presentation</vt:lpstr>
      <vt:lpstr>PowerPoint Presentation</vt:lpstr>
      <vt:lpstr>PowerPoint Presentation</vt:lpstr>
      <vt:lpstr>Data Visualization of Rating</vt:lpstr>
      <vt:lpstr>PowerPoint Presentation</vt:lpstr>
      <vt:lpstr>PowerPoint Presentation</vt:lpstr>
      <vt:lpstr>PowerPoint Presentation</vt:lpstr>
      <vt:lpstr>PowerPoint Presentation</vt:lpstr>
      <vt:lpstr>PowerPoint Presentation</vt:lpstr>
      <vt:lpstr>PowerPoint Presentation</vt:lpstr>
      <vt:lpstr>Data Visualization of 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vt:lpstr>
      <vt:lpstr>Area based collaborative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 based collaborative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Validation of Area</vt:lpstr>
      <vt:lpstr>Model Validation of Age</vt:lpstr>
      <vt:lpstr>             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 </dc:title>
  <dc:creator>HI</dc:creator>
  <cp:lastModifiedBy>HI</cp:lastModifiedBy>
  <cp:revision>56</cp:revision>
  <dcterms:created xsi:type="dcterms:W3CDTF">2023-06-05T04:27:46Z</dcterms:created>
  <dcterms:modified xsi:type="dcterms:W3CDTF">2023-06-06T14:05:48Z</dcterms:modified>
</cp:coreProperties>
</file>